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24"/>
  </p:notesMasterIdLst>
  <p:handoutMasterIdLst>
    <p:handoutMasterId r:id="rId25"/>
  </p:handoutMasterIdLst>
  <p:sldIdLst>
    <p:sldId id="256" r:id="rId5"/>
    <p:sldId id="424" r:id="rId6"/>
    <p:sldId id="447" r:id="rId7"/>
    <p:sldId id="453" r:id="rId8"/>
    <p:sldId id="448" r:id="rId9"/>
    <p:sldId id="449" r:id="rId10"/>
    <p:sldId id="450" r:id="rId11"/>
    <p:sldId id="451" r:id="rId12"/>
    <p:sldId id="403" r:id="rId13"/>
    <p:sldId id="413" r:id="rId14"/>
    <p:sldId id="454" r:id="rId15"/>
    <p:sldId id="331" r:id="rId16"/>
    <p:sldId id="400" r:id="rId17"/>
    <p:sldId id="397" r:id="rId18"/>
    <p:sldId id="398" r:id="rId19"/>
    <p:sldId id="399" r:id="rId20"/>
    <p:sldId id="446" r:id="rId21"/>
    <p:sldId id="387" r:id="rId22"/>
    <p:sldId id="41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arden, Bradley T." initials="" lastIdx="4" clrIdx="0"/>
  <p:cmAuthor id="1" name="Steve Bowman" initials="SMB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6" autoAdjust="0"/>
    <p:restoredTop sz="94678" autoAdjust="0"/>
  </p:normalViewPr>
  <p:slideViewPr>
    <p:cSldViewPr snapToGrid="0" showGuides="1">
      <p:cViewPr varScale="1">
        <p:scale>
          <a:sx n="91" d="100"/>
          <a:sy n="91" d="100"/>
        </p:scale>
        <p:origin x="-4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23448"/>
    </p:cViewPr>
  </p:sorterViewPr>
  <p:notesViewPr>
    <p:cSldViewPr snapToGrid="0" showGuides="1">
      <p:cViewPr varScale="1">
        <p:scale>
          <a:sx n="66" d="100"/>
          <a:sy n="66" d="100"/>
        </p:scale>
        <p:origin x="-1464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B1E6B-10FD-8241-8DB2-87973829AD9E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93050E-FA42-EC4E-89A8-DF6078A8E6D2}">
      <dgm:prSet phldrT="[Text]"/>
      <dgm:spPr/>
      <dgm:t>
        <a:bodyPr/>
        <a:lstStyle/>
        <a:p>
          <a:r>
            <a:rPr lang="en-US" b="0" dirty="0" smtClean="0"/>
            <a:t>Shift</a:t>
          </a:r>
          <a:endParaRPr lang="en-US" b="0" dirty="0"/>
        </a:p>
      </dgm:t>
    </dgm:pt>
    <dgm:pt modelId="{883C1DFA-AB8A-0140-B999-F6D809C38C24}" type="parTrans" cxnId="{7296E70A-6651-A346-A0FA-C914055A6D04}">
      <dgm:prSet/>
      <dgm:spPr/>
      <dgm:t>
        <a:bodyPr/>
        <a:lstStyle/>
        <a:p>
          <a:endParaRPr lang="en-US" b="0"/>
        </a:p>
      </dgm:t>
    </dgm:pt>
    <dgm:pt modelId="{D3171D32-EB5F-174C-8204-2B50F5099CBC}" type="sibTrans" cxnId="{7296E70A-6651-A346-A0FA-C914055A6D04}">
      <dgm:prSet/>
      <dgm:spPr/>
      <dgm:t>
        <a:bodyPr/>
        <a:lstStyle/>
        <a:p>
          <a:endParaRPr lang="en-US" b="0"/>
        </a:p>
      </dgm:t>
    </dgm:pt>
    <dgm:pt modelId="{D564B95A-3FD2-4241-84D5-4F36299AD8D4}">
      <dgm:prSet phldrT="[Text]" custT="1"/>
      <dgm:spPr/>
      <dgm:t>
        <a:bodyPr/>
        <a:lstStyle/>
        <a:p>
          <a:r>
            <a:rPr lang="en-US" sz="1400" b="1" dirty="0" smtClean="0"/>
            <a:t>Basic Geometry</a:t>
          </a:r>
          <a:endParaRPr lang="en-US" sz="1400" b="1" dirty="0"/>
        </a:p>
      </dgm:t>
    </dgm:pt>
    <dgm:pt modelId="{14B021C6-2E68-B344-9963-05C28C95A3A1}" type="parTrans" cxnId="{0B68753D-0BD6-1B49-8131-8D2FA5BAF5AA}">
      <dgm:prSet/>
      <dgm:spPr/>
      <dgm:t>
        <a:bodyPr/>
        <a:lstStyle/>
        <a:p>
          <a:endParaRPr lang="en-US" b="0"/>
        </a:p>
      </dgm:t>
    </dgm:pt>
    <dgm:pt modelId="{235A9E97-C372-4F45-A9B6-4856846868DD}" type="sibTrans" cxnId="{0B68753D-0BD6-1B49-8131-8D2FA5BAF5AA}">
      <dgm:prSet/>
      <dgm:spPr/>
      <dgm:t>
        <a:bodyPr/>
        <a:lstStyle/>
        <a:p>
          <a:endParaRPr lang="en-US" b="0"/>
        </a:p>
      </dgm:t>
    </dgm:pt>
    <dgm:pt modelId="{ED60CB46-2FCC-A54A-8677-F1C91D4EEE88}">
      <dgm:prSet phldrT="[Text]" custT="1"/>
      <dgm:spPr/>
      <dgm:t>
        <a:bodyPr/>
        <a:lstStyle/>
        <a:p>
          <a:r>
            <a:rPr lang="en-US" sz="1400" b="1" smtClean="0"/>
            <a:t>Simple MG Physics</a:t>
          </a:r>
          <a:endParaRPr lang="en-US" sz="1400" b="1" dirty="0"/>
        </a:p>
      </dgm:t>
    </dgm:pt>
    <dgm:pt modelId="{EFF8077E-F297-6B4B-B33D-B9E5AA788163}" type="parTrans" cxnId="{9B9ADAD2-C699-E84E-93E4-BA701BAF49FA}">
      <dgm:prSet/>
      <dgm:spPr/>
      <dgm:t>
        <a:bodyPr/>
        <a:lstStyle/>
        <a:p>
          <a:endParaRPr lang="en-US" b="0"/>
        </a:p>
      </dgm:t>
    </dgm:pt>
    <dgm:pt modelId="{13A0973B-A209-4C4A-9B6B-9F79E2219174}" type="sibTrans" cxnId="{9B9ADAD2-C699-E84E-93E4-BA701BAF49FA}">
      <dgm:prSet/>
      <dgm:spPr/>
      <dgm:t>
        <a:bodyPr/>
        <a:lstStyle/>
        <a:p>
          <a:endParaRPr lang="en-US" b="0"/>
        </a:p>
      </dgm:t>
    </dgm:pt>
    <dgm:pt modelId="{B1610721-D2F9-9C40-A37C-177DC20E8A6C}">
      <dgm:prSet phldrT="[Text]" custT="1"/>
      <dgm:spPr/>
      <dgm:t>
        <a:bodyPr/>
        <a:lstStyle/>
        <a:p>
          <a:r>
            <a:rPr lang="en-US" sz="1400" b="1" dirty="0" smtClean="0"/>
            <a:t>SCALE Generalized Geometry</a:t>
          </a:r>
          <a:endParaRPr lang="en-US" sz="1400" b="1" dirty="0"/>
        </a:p>
      </dgm:t>
    </dgm:pt>
    <dgm:pt modelId="{1DDF8644-6180-7E46-B1FE-67DDF82DE6F0}" type="parTrans" cxnId="{2A1130E3-49FD-C343-97B2-FDAB81F9C429}">
      <dgm:prSet/>
      <dgm:spPr/>
      <dgm:t>
        <a:bodyPr/>
        <a:lstStyle/>
        <a:p>
          <a:endParaRPr lang="en-US" b="0"/>
        </a:p>
      </dgm:t>
    </dgm:pt>
    <dgm:pt modelId="{FF53E889-3919-814E-ADB8-7CA1245BBCCB}" type="sibTrans" cxnId="{2A1130E3-49FD-C343-97B2-FDAB81F9C429}">
      <dgm:prSet/>
      <dgm:spPr/>
      <dgm:t>
        <a:bodyPr/>
        <a:lstStyle/>
        <a:p>
          <a:endParaRPr lang="en-US" b="0"/>
        </a:p>
      </dgm:t>
    </dgm:pt>
    <dgm:pt modelId="{852F32D3-A570-DB4A-A1C8-90EA953AA160}">
      <dgm:prSet phldrT="[Text]" custT="1"/>
      <dgm:spPr/>
      <dgm:t>
        <a:bodyPr/>
        <a:lstStyle/>
        <a:p>
          <a:r>
            <a:rPr lang="en-US" sz="1400" b="1" dirty="0" smtClean="0"/>
            <a:t>Eigenvalue</a:t>
          </a:r>
          <a:endParaRPr lang="en-US" sz="1400" b="1" dirty="0"/>
        </a:p>
      </dgm:t>
    </dgm:pt>
    <dgm:pt modelId="{D1F4F16D-4611-D04E-BCA7-45443C724F3F}" type="parTrans" cxnId="{C362EE2F-C9F9-D548-9AD9-00A37A0C455C}">
      <dgm:prSet/>
      <dgm:spPr/>
      <dgm:t>
        <a:bodyPr/>
        <a:lstStyle/>
        <a:p>
          <a:endParaRPr lang="en-US" b="0"/>
        </a:p>
      </dgm:t>
    </dgm:pt>
    <dgm:pt modelId="{FBBC0404-E9FF-CD41-99AF-656665D0CBDE}" type="sibTrans" cxnId="{C362EE2F-C9F9-D548-9AD9-00A37A0C455C}">
      <dgm:prSet/>
      <dgm:spPr/>
      <dgm:t>
        <a:bodyPr/>
        <a:lstStyle/>
        <a:p>
          <a:endParaRPr lang="en-US" b="0"/>
        </a:p>
      </dgm:t>
    </dgm:pt>
    <dgm:pt modelId="{42CF2AFD-AE53-0E4D-BD9A-C053BF0D154D}">
      <dgm:prSet phldrT="[Text]" custT="1"/>
      <dgm:spPr/>
      <dgm:t>
        <a:bodyPr/>
        <a:lstStyle/>
        <a:p>
          <a:r>
            <a:rPr lang="en-US" sz="1400" b="1" dirty="0" smtClean="0"/>
            <a:t>SCALE CE Physics</a:t>
          </a:r>
          <a:endParaRPr lang="en-US" sz="1400" b="1" dirty="0"/>
        </a:p>
      </dgm:t>
    </dgm:pt>
    <dgm:pt modelId="{E5343035-1164-B843-A14B-B944426B34A6}" type="parTrans" cxnId="{95B79643-4EBB-6940-88CA-E10C9F9F034D}">
      <dgm:prSet/>
      <dgm:spPr/>
      <dgm:t>
        <a:bodyPr/>
        <a:lstStyle/>
        <a:p>
          <a:endParaRPr lang="en-US" b="0"/>
        </a:p>
      </dgm:t>
    </dgm:pt>
    <dgm:pt modelId="{D38E4E59-AA9E-4C4C-B35E-E0E2DE042BF8}" type="sibTrans" cxnId="{95B79643-4EBB-6940-88CA-E10C9F9F034D}">
      <dgm:prSet/>
      <dgm:spPr/>
      <dgm:t>
        <a:bodyPr/>
        <a:lstStyle/>
        <a:p>
          <a:endParaRPr lang="en-US" b="0"/>
        </a:p>
      </dgm:t>
    </dgm:pt>
    <dgm:pt modelId="{C6130122-5196-DC4E-AC95-97EED556E5B1}">
      <dgm:prSet phldrT="[Text]" custT="1"/>
      <dgm:spPr/>
      <dgm:t>
        <a:bodyPr/>
        <a:lstStyle/>
        <a:p>
          <a:r>
            <a:rPr lang="en-US" sz="1400" b="1" smtClean="0"/>
            <a:t>Variance Reduction</a:t>
          </a:r>
          <a:endParaRPr lang="en-US" sz="1400" b="1" dirty="0"/>
        </a:p>
      </dgm:t>
    </dgm:pt>
    <dgm:pt modelId="{E72A3C0C-E413-474D-939A-DEBBB8209511}" type="parTrans" cxnId="{485A5090-647D-974F-BC50-221FEDAEF340}">
      <dgm:prSet/>
      <dgm:spPr/>
      <dgm:t>
        <a:bodyPr/>
        <a:lstStyle/>
        <a:p>
          <a:endParaRPr lang="en-US" b="0"/>
        </a:p>
      </dgm:t>
    </dgm:pt>
    <dgm:pt modelId="{543ED4EC-E710-874A-AA8D-11D2AB295F8F}" type="sibTrans" cxnId="{485A5090-647D-974F-BC50-221FEDAEF340}">
      <dgm:prSet/>
      <dgm:spPr/>
      <dgm:t>
        <a:bodyPr/>
        <a:lstStyle/>
        <a:p>
          <a:endParaRPr lang="en-US" b="0"/>
        </a:p>
      </dgm:t>
    </dgm:pt>
    <dgm:pt modelId="{78556776-F42A-774C-8689-30E4143015DB}">
      <dgm:prSet phldrT="[Text]" custT="1"/>
      <dgm:spPr/>
      <dgm:t>
        <a:bodyPr/>
        <a:lstStyle/>
        <a:p>
          <a:r>
            <a:rPr lang="en-US" sz="1400" b="1" dirty="0" smtClean="0"/>
            <a:t>Parallel Framework</a:t>
          </a:r>
          <a:endParaRPr lang="en-US" sz="1400" b="1" dirty="0"/>
        </a:p>
      </dgm:t>
    </dgm:pt>
    <dgm:pt modelId="{A6BC8B6E-95BA-E04E-B898-9DF96EFFC885}" type="parTrans" cxnId="{29775EA5-99B5-8E43-B02E-42EA6F828E12}">
      <dgm:prSet/>
      <dgm:spPr/>
      <dgm:t>
        <a:bodyPr/>
        <a:lstStyle/>
        <a:p>
          <a:endParaRPr lang="en-US" b="0"/>
        </a:p>
      </dgm:t>
    </dgm:pt>
    <dgm:pt modelId="{5DADA55B-4B6B-4A47-A630-2F5F4255A333}" type="sibTrans" cxnId="{29775EA5-99B5-8E43-B02E-42EA6F828E12}">
      <dgm:prSet/>
      <dgm:spPr/>
      <dgm:t>
        <a:bodyPr/>
        <a:lstStyle/>
        <a:p>
          <a:endParaRPr lang="en-US" b="0"/>
        </a:p>
      </dgm:t>
    </dgm:pt>
    <dgm:pt modelId="{6804F57C-1B2F-8C4B-BC23-1C6C09BA22FA}">
      <dgm:prSet phldrT="[Text]" custT="1"/>
      <dgm:spPr/>
      <dgm:t>
        <a:bodyPr/>
        <a:lstStyle/>
        <a:p>
          <a:r>
            <a:rPr lang="en-US" sz="1400" b="1" dirty="0" smtClean="0"/>
            <a:t>SCALE MG Physics</a:t>
          </a:r>
          <a:endParaRPr lang="en-US" sz="1400" b="1" dirty="0"/>
        </a:p>
      </dgm:t>
    </dgm:pt>
    <dgm:pt modelId="{5C422DEF-40E8-2E4E-B094-3CEF812A4A7A}" type="parTrans" cxnId="{54B631E5-AFB5-B544-869B-2937B4CFFBBB}">
      <dgm:prSet/>
      <dgm:spPr/>
      <dgm:t>
        <a:bodyPr/>
        <a:lstStyle/>
        <a:p>
          <a:endParaRPr lang="en-US" b="0"/>
        </a:p>
      </dgm:t>
    </dgm:pt>
    <dgm:pt modelId="{53F95CF8-3643-2D49-8A10-0F861EBFED94}" type="sibTrans" cxnId="{54B631E5-AFB5-B544-869B-2937B4CFFBBB}">
      <dgm:prSet/>
      <dgm:spPr/>
      <dgm:t>
        <a:bodyPr/>
        <a:lstStyle/>
        <a:p>
          <a:endParaRPr lang="en-US" b="0"/>
        </a:p>
      </dgm:t>
    </dgm:pt>
    <dgm:pt modelId="{B1529EA1-E20B-D84F-8049-C60A35F0F276}">
      <dgm:prSet phldrT="[Text]" custT="1"/>
      <dgm:spPr/>
      <dgm:t>
        <a:bodyPr/>
        <a:lstStyle/>
        <a:p>
          <a:r>
            <a:rPr lang="en-US" sz="1400" b="1" dirty="0" smtClean="0"/>
            <a:t>Advanced </a:t>
          </a:r>
        </a:p>
        <a:p>
          <a:r>
            <a:rPr lang="en-US" sz="1400" b="1" dirty="0" smtClean="0"/>
            <a:t>S/U Methods</a:t>
          </a:r>
          <a:endParaRPr lang="en-US" sz="1400" b="1" dirty="0"/>
        </a:p>
      </dgm:t>
    </dgm:pt>
    <dgm:pt modelId="{2493DF61-705C-8F43-AD27-20B6DCC51CE2}" type="parTrans" cxnId="{1F17D24D-C3FF-234A-BF3A-D36AC7C025E8}">
      <dgm:prSet/>
      <dgm:spPr/>
      <dgm:t>
        <a:bodyPr/>
        <a:lstStyle/>
        <a:p>
          <a:endParaRPr lang="en-US"/>
        </a:p>
      </dgm:t>
    </dgm:pt>
    <dgm:pt modelId="{F16917BD-3C81-FF44-AD8B-F46926F4457D}" type="sibTrans" cxnId="{1F17D24D-C3FF-234A-BF3A-D36AC7C025E8}">
      <dgm:prSet/>
      <dgm:spPr/>
      <dgm:t>
        <a:bodyPr/>
        <a:lstStyle/>
        <a:p>
          <a:endParaRPr lang="en-US"/>
        </a:p>
      </dgm:t>
    </dgm:pt>
    <dgm:pt modelId="{96B7A4D9-E702-744F-9A77-054A968D05DA}">
      <dgm:prSet phldrT="[Text]" custT="1"/>
      <dgm:spPr/>
      <dgm:t>
        <a:bodyPr/>
        <a:lstStyle/>
        <a:p>
          <a:r>
            <a:rPr lang="en-US" sz="1400" b="1" dirty="0" smtClean="0"/>
            <a:t>Shielding</a:t>
          </a:r>
          <a:endParaRPr lang="en-US" sz="1400" b="1" dirty="0"/>
        </a:p>
      </dgm:t>
    </dgm:pt>
    <dgm:pt modelId="{EF763424-22F4-8B44-B297-8D14A732EC48}" type="parTrans" cxnId="{D29DD11D-2510-9045-A8CC-E40725B79942}">
      <dgm:prSet/>
      <dgm:spPr/>
      <dgm:t>
        <a:bodyPr/>
        <a:lstStyle/>
        <a:p>
          <a:endParaRPr lang="en-US"/>
        </a:p>
      </dgm:t>
    </dgm:pt>
    <dgm:pt modelId="{31D38767-81A9-D54B-9907-8096E5979903}" type="sibTrans" cxnId="{D29DD11D-2510-9045-A8CC-E40725B79942}">
      <dgm:prSet/>
      <dgm:spPr/>
      <dgm:t>
        <a:bodyPr/>
        <a:lstStyle/>
        <a:p>
          <a:endParaRPr lang="en-US"/>
        </a:p>
      </dgm:t>
    </dgm:pt>
    <dgm:pt modelId="{F27A2198-C275-334A-9C03-DA3A15858E23}">
      <dgm:prSet phldrT="[Text]" custT="1"/>
      <dgm:spPr/>
      <dgm:t>
        <a:bodyPr/>
        <a:lstStyle/>
        <a:p>
          <a:r>
            <a:rPr lang="en-US" sz="1400" b="1" dirty="0" smtClean="0"/>
            <a:t>Advanced Geometry</a:t>
          </a:r>
          <a:endParaRPr lang="en-US" sz="1400" b="1" dirty="0"/>
        </a:p>
      </dgm:t>
    </dgm:pt>
    <dgm:pt modelId="{41161D3A-712E-8A4A-89CA-D2833839DC2F}" type="parTrans" cxnId="{B3AC3D8D-2EE9-244A-8B2A-D6408BB9397C}">
      <dgm:prSet/>
      <dgm:spPr/>
      <dgm:t>
        <a:bodyPr/>
        <a:lstStyle/>
        <a:p>
          <a:endParaRPr lang="en-US"/>
        </a:p>
      </dgm:t>
    </dgm:pt>
    <dgm:pt modelId="{C616A22D-2C00-E041-A170-3FBC35D5851D}" type="sibTrans" cxnId="{B3AC3D8D-2EE9-244A-8B2A-D6408BB9397C}">
      <dgm:prSet/>
      <dgm:spPr/>
      <dgm:t>
        <a:bodyPr/>
        <a:lstStyle/>
        <a:p>
          <a:endParaRPr lang="en-US"/>
        </a:p>
      </dgm:t>
    </dgm:pt>
    <dgm:pt modelId="{83CA1122-9FDC-1D42-BB2A-0BBCFE081005}">
      <dgm:prSet phldrT="[Text]" custT="1"/>
      <dgm:spPr/>
      <dgm:t>
        <a:bodyPr/>
        <a:lstStyle/>
        <a:p>
          <a:r>
            <a:rPr lang="en-US" sz="1400" b="1" dirty="0" smtClean="0"/>
            <a:t>MCNP Geometry</a:t>
          </a:r>
          <a:endParaRPr lang="en-US" sz="1400" b="1" dirty="0"/>
        </a:p>
      </dgm:t>
    </dgm:pt>
    <dgm:pt modelId="{695D1733-D52B-AF40-94F0-1741CA142861}" type="parTrans" cxnId="{346BF810-FF53-0242-97C2-365BB11D8BEE}">
      <dgm:prSet/>
      <dgm:spPr/>
      <dgm:t>
        <a:bodyPr/>
        <a:lstStyle/>
        <a:p>
          <a:endParaRPr lang="en-US"/>
        </a:p>
      </dgm:t>
    </dgm:pt>
    <dgm:pt modelId="{E1C6E4A4-19E2-4947-A1D8-693EC8780561}" type="sibTrans" cxnId="{346BF810-FF53-0242-97C2-365BB11D8BEE}">
      <dgm:prSet/>
      <dgm:spPr/>
      <dgm:t>
        <a:bodyPr/>
        <a:lstStyle/>
        <a:p>
          <a:endParaRPr lang="en-US"/>
        </a:p>
      </dgm:t>
    </dgm:pt>
    <dgm:pt modelId="{A339A0DA-A77B-6B4C-9F79-13F86C20CAF2}">
      <dgm:prSet phldrT="[Text]" custT="1"/>
      <dgm:spPr/>
      <dgm:t>
        <a:bodyPr/>
        <a:lstStyle/>
        <a:p>
          <a:r>
            <a:rPr lang="en-US" sz="1400" b="1" dirty="0" smtClean="0"/>
            <a:t>MCNP Physics</a:t>
          </a:r>
          <a:endParaRPr lang="en-US" sz="1400" b="1" dirty="0"/>
        </a:p>
      </dgm:t>
    </dgm:pt>
    <dgm:pt modelId="{373FEBA7-EF01-2446-BB2D-27853D2B3042}" type="parTrans" cxnId="{C7B8127C-B4B2-A349-8EA6-8BE6B9EE44D8}">
      <dgm:prSet/>
      <dgm:spPr/>
      <dgm:t>
        <a:bodyPr/>
        <a:lstStyle/>
        <a:p>
          <a:endParaRPr lang="en-US"/>
        </a:p>
      </dgm:t>
    </dgm:pt>
    <dgm:pt modelId="{D52C39C2-A3C5-B045-A340-4244BF239D5B}" type="sibTrans" cxnId="{C7B8127C-B4B2-A349-8EA6-8BE6B9EE44D8}">
      <dgm:prSet/>
      <dgm:spPr/>
      <dgm:t>
        <a:bodyPr/>
        <a:lstStyle/>
        <a:p>
          <a:endParaRPr lang="en-US"/>
        </a:p>
      </dgm:t>
    </dgm:pt>
    <dgm:pt modelId="{E9DDC038-E56E-B343-A100-CBD494538393}" type="pres">
      <dgm:prSet presAssocID="{420B1E6B-10FD-8241-8DB2-87973829AD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DBE093-D944-CE4D-9398-3D1EF557D919}" type="pres">
      <dgm:prSet presAssocID="{2E93050E-FA42-EC4E-89A8-DF6078A8E6D2}" presName="centerShape" presStyleLbl="node0" presStyleIdx="0" presStyleCnt="1"/>
      <dgm:spPr/>
      <dgm:t>
        <a:bodyPr/>
        <a:lstStyle/>
        <a:p>
          <a:endParaRPr lang="en-US"/>
        </a:p>
      </dgm:t>
    </dgm:pt>
    <dgm:pt modelId="{33CEE9C8-BA4E-EE47-B0B7-B2E45FCCF495}" type="pres">
      <dgm:prSet presAssocID="{A6BC8B6E-95BA-E04E-B898-9DF96EFFC885}" presName="parTrans" presStyleLbl="bgSibTrans2D1" presStyleIdx="0" presStyleCnt="13"/>
      <dgm:spPr/>
      <dgm:t>
        <a:bodyPr/>
        <a:lstStyle/>
        <a:p>
          <a:endParaRPr lang="en-US"/>
        </a:p>
      </dgm:t>
    </dgm:pt>
    <dgm:pt modelId="{9F30789D-1F2A-D149-BAF8-01CC1D225700}" type="pres">
      <dgm:prSet presAssocID="{78556776-F42A-774C-8689-30E4143015DB}" presName="node" presStyleLbl="node1" presStyleIdx="0" presStyleCnt="13" custScaleX="139146" custScaleY="98551" custRadScaleRad="94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DFE280-BFF9-784C-8638-9F727D54CA50}" type="pres">
      <dgm:prSet presAssocID="{14B021C6-2E68-B344-9963-05C28C95A3A1}" presName="parTrans" presStyleLbl="bgSibTrans2D1" presStyleIdx="1" presStyleCnt="13"/>
      <dgm:spPr/>
      <dgm:t>
        <a:bodyPr/>
        <a:lstStyle/>
        <a:p>
          <a:endParaRPr lang="en-US"/>
        </a:p>
      </dgm:t>
    </dgm:pt>
    <dgm:pt modelId="{6604C4FE-1DD6-E446-ABCD-0035403FF95A}" type="pres">
      <dgm:prSet presAssocID="{D564B95A-3FD2-4241-84D5-4F36299AD8D4}" presName="node" presStyleLbl="node1" presStyleIdx="1" presStyleCnt="13" custScaleX="139146" custScaleY="98551" custRadScaleRad="95701" custRadScaleInc="-23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9288A-B8E3-FB44-B83D-6A137ACDD38D}" type="pres">
      <dgm:prSet presAssocID="{EFF8077E-F297-6B4B-B33D-B9E5AA788163}" presName="parTrans" presStyleLbl="bgSibTrans2D1" presStyleIdx="2" presStyleCnt="13"/>
      <dgm:spPr/>
      <dgm:t>
        <a:bodyPr/>
        <a:lstStyle/>
        <a:p>
          <a:endParaRPr lang="en-US"/>
        </a:p>
      </dgm:t>
    </dgm:pt>
    <dgm:pt modelId="{449AC86F-6F5B-9B4E-953D-7A903ABD3431}" type="pres">
      <dgm:prSet presAssocID="{ED60CB46-2FCC-A54A-8677-F1C91D4EEE88}" presName="node" presStyleLbl="node1" presStyleIdx="2" presStyleCnt="13" custScaleX="139146" custScaleY="98551" custRadScaleRad="95132" custRadScaleInc="-44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FF7C4-C94F-0346-BF98-95982FD43910}" type="pres">
      <dgm:prSet presAssocID="{D1F4F16D-4611-D04E-BCA7-45443C724F3F}" presName="parTrans" presStyleLbl="bgSibTrans2D1" presStyleIdx="3" presStyleCnt="13"/>
      <dgm:spPr/>
      <dgm:t>
        <a:bodyPr/>
        <a:lstStyle/>
        <a:p>
          <a:endParaRPr lang="en-US"/>
        </a:p>
      </dgm:t>
    </dgm:pt>
    <dgm:pt modelId="{7169CE3D-0533-7C48-9B99-A792A3F7CF7C}" type="pres">
      <dgm:prSet presAssocID="{852F32D3-A570-DB4A-A1C8-90EA953AA160}" presName="node" presStyleLbl="node1" presStyleIdx="3" presStyleCnt="13" custScaleX="139146" custScaleY="98551" custRadScaleRad="96104" custRadScaleInc="-55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CDE18-01DD-7543-815D-8A3DA902C445}" type="pres">
      <dgm:prSet presAssocID="{E72A3C0C-E413-474D-939A-DEBBB8209511}" presName="parTrans" presStyleLbl="bgSibTrans2D1" presStyleIdx="4" presStyleCnt="13"/>
      <dgm:spPr/>
      <dgm:t>
        <a:bodyPr/>
        <a:lstStyle/>
        <a:p>
          <a:endParaRPr lang="en-US"/>
        </a:p>
      </dgm:t>
    </dgm:pt>
    <dgm:pt modelId="{F7935AE8-FD6C-C045-8FF2-2744FD7A143D}" type="pres">
      <dgm:prSet presAssocID="{C6130122-5196-DC4E-AC95-97EED556E5B1}" presName="node" presStyleLbl="node1" presStyleIdx="4" presStyleCnt="13" custScaleX="139146" custScaleY="98551" custRadScaleRad="99043" custRadScaleInc="-63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743F3-7BA6-ED4C-9FD1-E9B553A95523}" type="pres">
      <dgm:prSet presAssocID="{1DDF8644-6180-7E46-B1FE-67DDF82DE6F0}" presName="parTrans" presStyleLbl="bgSibTrans2D1" presStyleIdx="5" presStyleCnt="13"/>
      <dgm:spPr/>
      <dgm:t>
        <a:bodyPr/>
        <a:lstStyle/>
        <a:p>
          <a:endParaRPr lang="en-US"/>
        </a:p>
      </dgm:t>
    </dgm:pt>
    <dgm:pt modelId="{D7667CC9-9687-9140-9637-1172348CE030}" type="pres">
      <dgm:prSet presAssocID="{B1610721-D2F9-9C40-A37C-177DC20E8A6C}" presName="node" presStyleLbl="node1" presStyleIdx="5" presStyleCnt="13" custScaleX="139146" custScaleY="98551" custRadScaleRad="102420" custRadScaleInc="-42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6CB94-783B-1647-9C3F-805102EA7555}" type="pres">
      <dgm:prSet presAssocID="{2493DF61-705C-8F43-AD27-20B6DCC51CE2}" presName="parTrans" presStyleLbl="bgSibTrans2D1" presStyleIdx="6" presStyleCnt="13"/>
      <dgm:spPr/>
      <dgm:t>
        <a:bodyPr/>
        <a:lstStyle/>
        <a:p>
          <a:endParaRPr lang="en-US"/>
        </a:p>
      </dgm:t>
    </dgm:pt>
    <dgm:pt modelId="{F159DB31-1641-0F49-BAF4-3956BE266BC9}" type="pres">
      <dgm:prSet presAssocID="{B1529EA1-E20B-D84F-8049-C60A35F0F276}" presName="node" presStyleLbl="node1" presStyleIdx="6" presStyleCnt="13" custScaleX="139146" custScaleY="98551" custRadScaleRad="100185" custRadScaleInc="13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B31AC-66AF-EB47-8DA1-3989AFFD8756}" type="pres">
      <dgm:prSet presAssocID="{E5343035-1164-B843-A14B-B944426B34A6}" presName="parTrans" presStyleLbl="bgSibTrans2D1" presStyleIdx="7" presStyleCnt="13"/>
      <dgm:spPr/>
      <dgm:t>
        <a:bodyPr/>
        <a:lstStyle/>
        <a:p>
          <a:endParaRPr lang="en-US"/>
        </a:p>
      </dgm:t>
    </dgm:pt>
    <dgm:pt modelId="{EC5E1A3F-9321-824C-AE8E-92428D6F4B32}" type="pres">
      <dgm:prSet presAssocID="{42CF2AFD-AE53-0E4D-BD9A-C053BF0D154D}" presName="node" presStyleLbl="node1" presStyleIdx="7" presStyleCnt="13" custScaleX="139146" custScaleY="98551" custRadScaleRad="101302" custRadScaleInc="32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B02C6-52C2-954B-942B-A80DE2397AFC}" type="pres">
      <dgm:prSet presAssocID="{EF763424-22F4-8B44-B297-8D14A732EC48}" presName="parTrans" presStyleLbl="bgSibTrans2D1" presStyleIdx="8" presStyleCnt="13"/>
      <dgm:spPr/>
      <dgm:t>
        <a:bodyPr/>
        <a:lstStyle/>
        <a:p>
          <a:endParaRPr lang="en-US"/>
        </a:p>
      </dgm:t>
    </dgm:pt>
    <dgm:pt modelId="{26E3FD6E-0A7F-4A44-B708-EF758EF08AB1}" type="pres">
      <dgm:prSet presAssocID="{96B7A4D9-E702-744F-9A77-054A968D05DA}" presName="node" presStyleLbl="node1" presStyleIdx="8" presStyleCnt="13" custScaleX="139146" custScaleY="98551" custRadScaleRad="98694" custRadScaleInc="187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A6AE-45C3-2049-87DE-C32E3A46D14E}" type="pres">
      <dgm:prSet presAssocID="{5C422DEF-40E8-2E4E-B094-3CEF812A4A7A}" presName="parTrans" presStyleLbl="bgSibTrans2D1" presStyleIdx="9" presStyleCnt="13"/>
      <dgm:spPr/>
      <dgm:t>
        <a:bodyPr/>
        <a:lstStyle/>
        <a:p>
          <a:endParaRPr lang="en-US"/>
        </a:p>
      </dgm:t>
    </dgm:pt>
    <dgm:pt modelId="{558C1FD4-A937-C648-A123-DBEE8D503920}" type="pres">
      <dgm:prSet presAssocID="{6804F57C-1B2F-8C4B-BC23-1C6C09BA22FA}" presName="node" presStyleLbl="node1" presStyleIdx="9" presStyleCnt="13" custScaleX="139146" custScaleY="98551" custRadScaleRad="97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A1652D-5F66-AF49-B4B5-2BDA5CF87E91}" type="pres">
      <dgm:prSet presAssocID="{41161D3A-712E-8A4A-89CA-D2833839DC2F}" presName="parTrans" presStyleLbl="bgSibTrans2D1" presStyleIdx="10" presStyleCnt="13"/>
      <dgm:spPr/>
    </dgm:pt>
    <dgm:pt modelId="{0E102BD9-9716-2746-AA76-EAD42388EAB6}" type="pres">
      <dgm:prSet presAssocID="{F27A2198-C275-334A-9C03-DA3A15858E23}" presName="node" presStyleLbl="node1" presStyleIdx="10" presStyleCnt="13" custScaleX="144277" custRadScaleRad="967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4F72C-9661-AB44-B1D4-6D1DE874AED8}" type="pres">
      <dgm:prSet presAssocID="{695D1733-D52B-AF40-94F0-1741CA142861}" presName="parTrans" presStyleLbl="bgSibTrans2D1" presStyleIdx="11" presStyleCnt="13"/>
      <dgm:spPr/>
    </dgm:pt>
    <dgm:pt modelId="{0CC5B0D9-8F8B-EA46-B8D1-F3B85ABB0BEB}" type="pres">
      <dgm:prSet presAssocID="{83CA1122-9FDC-1D42-BB2A-0BBCFE081005}" presName="node" presStyleLbl="node1" presStyleIdx="11" presStyleCnt="13" custScaleX="139146" custScaleY="98551" custRadScaleRad="92464" custRadScaleInc="-14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BB57DE-695E-FF4A-9A9F-AFFD3692C9EF}" type="pres">
      <dgm:prSet presAssocID="{373FEBA7-EF01-2446-BB2D-27853D2B3042}" presName="parTrans" presStyleLbl="bgSibTrans2D1" presStyleIdx="12" presStyleCnt="13"/>
      <dgm:spPr/>
    </dgm:pt>
    <dgm:pt modelId="{55DE3B5E-4810-984C-BDB0-0B9F87EC440A}" type="pres">
      <dgm:prSet presAssocID="{A339A0DA-A77B-6B4C-9F79-13F86C20CAF2}" presName="node" presStyleLbl="node1" presStyleIdx="12" presStyleCnt="13" custScaleX="139146" custScaleY="98551" custRadScaleRad="90009" custRadScaleInc="-27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C987A1-B827-B240-B9FC-6C5BB3618089}" type="presOf" srcId="{6804F57C-1B2F-8C4B-BC23-1C6C09BA22FA}" destId="{558C1FD4-A937-C648-A123-DBEE8D503920}" srcOrd="0" destOrd="0" presId="urn:microsoft.com/office/officeart/2005/8/layout/radial4"/>
    <dgm:cxn modelId="{F55296A7-58C1-8C41-8B05-36CBEDF0D002}" type="presOf" srcId="{B1529EA1-E20B-D84F-8049-C60A35F0F276}" destId="{F159DB31-1641-0F49-BAF4-3956BE266BC9}" srcOrd="0" destOrd="0" presId="urn:microsoft.com/office/officeart/2005/8/layout/radial4"/>
    <dgm:cxn modelId="{00D64995-8144-9543-A852-38CB5865693E}" type="presOf" srcId="{2E93050E-FA42-EC4E-89A8-DF6078A8E6D2}" destId="{8FDBE093-D944-CE4D-9398-3D1EF557D919}" srcOrd="0" destOrd="0" presId="urn:microsoft.com/office/officeart/2005/8/layout/radial4"/>
    <dgm:cxn modelId="{1F17D24D-C3FF-234A-BF3A-D36AC7C025E8}" srcId="{2E93050E-FA42-EC4E-89A8-DF6078A8E6D2}" destId="{B1529EA1-E20B-D84F-8049-C60A35F0F276}" srcOrd="6" destOrd="0" parTransId="{2493DF61-705C-8F43-AD27-20B6DCC51CE2}" sibTransId="{F16917BD-3C81-FF44-AD8B-F46926F4457D}"/>
    <dgm:cxn modelId="{485A5090-647D-974F-BC50-221FEDAEF340}" srcId="{2E93050E-FA42-EC4E-89A8-DF6078A8E6D2}" destId="{C6130122-5196-DC4E-AC95-97EED556E5B1}" srcOrd="4" destOrd="0" parTransId="{E72A3C0C-E413-474D-939A-DEBBB8209511}" sibTransId="{543ED4EC-E710-874A-AA8D-11D2AB295F8F}"/>
    <dgm:cxn modelId="{9B9ADAD2-C699-E84E-93E4-BA701BAF49FA}" srcId="{2E93050E-FA42-EC4E-89A8-DF6078A8E6D2}" destId="{ED60CB46-2FCC-A54A-8677-F1C91D4EEE88}" srcOrd="2" destOrd="0" parTransId="{EFF8077E-F297-6B4B-B33D-B9E5AA788163}" sibTransId="{13A0973B-A209-4C4A-9B6B-9F79E2219174}"/>
    <dgm:cxn modelId="{29775EA5-99B5-8E43-B02E-42EA6F828E12}" srcId="{2E93050E-FA42-EC4E-89A8-DF6078A8E6D2}" destId="{78556776-F42A-774C-8689-30E4143015DB}" srcOrd="0" destOrd="0" parTransId="{A6BC8B6E-95BA-E04E-B898-9DF96EFFC885}" sibTransId="{5DADA55B-4B6B-4A47-A630-2F5F4255A333}"/>
    <dgm:cxn modelId="{3EF505AE-1BE2-9049-A63A-8370909F44D5}" type="presOf" srcId="{EF763424-22F4-8B44-B297-8D14A732EC48}" destId="{C60B02C6-52C2-954B-942B-A80DE2397AFC}" srcOrd="0" destOrd="0" presId="urn:microsoft.com/office/officeart/2005/8/layout/radial4"/>
    <dgm:cxn modelId="{3FE34C7E-3F0A-FC48-A2AC-E63BCF6AE5E9}" type="presOf" srcId="{373FEBA7-EF01-2446-BB2D-27853D2B3042}" destId="{FFBB57DE-695E-FF4A-9A9F-AFFD3692C9EF}" srcOrd="0" destOrd="0" presId="urn:microsoft.com/office/officeart/2005/8/layout/radial4"/>
    <dgm:cxn modelId="{E5A230A0-66D0-0D4C-8EA2-31C71555E011}" type="presOf" srcId="{695D1733-D52B-AF40-94F0-1741CA142861}" destId="{32F4F72C-9661-AB44-B1D4-6D1DE874AED8}" srcOrd="0" destOrd="0" presId="urn:microsoft.com/office/officeart/2005/8/layout/radial4"/>
    <dgm:cxn modelId="{72970F78-BD5F-124F-917E-793C730B212B}" type="presOf" srcId="{ED60CB46-2FCC-A54A-8677-F1C91D4EEE88}" destId="{449AC86F-6F5B-9B4E-953D-7A903ABD3431}" srcOrd="0" destOrd="0" presId="urn:microsoft.com/office/officeart/2005/8/layout/radial4"/>
    <dgm:cxn modelId="{EF11D50E-1E8F-8641-9080-2A8C640C5752}" type="presOf" srcId="{1DDF8644-6180-7E46-B1FE-67DDF82DE6F0}" destId="{5C9743F3-7BA6-ED4C-9FD1-E9B553A95523}" srcOrd="0" destOrd="0" presId="urn:microsoft.com/office/officeart/2005/8/layout/radial4"/>
    <dgm:cxn modelId="{E92E1133-2E06-2F42-A028-72B2B265E51E}" type="presOf" srcId="{E5343035-1164-B843-A14B-B944426B34A6}" destId="{CB3B31AC-66AF-EB47-8DA1-3989AFFD8756}" srcOrd="0" destOrd="0" presId="urn:microsoft.com/office/officeart/2005/8/layout/radial4"/>
    <dgm:cxn modelId="{54B631E5-AFB5-B544-869B-2937B4CFFBBB}" srcId="{2E93050E-FA42-EC4E-89A8-DF6078A8E6D2}" destId="{6804F57C-1B2F-8C4B-BC23-1C6C09BA22FA}" srcOrd="9" destOrd="0" parTransId="{5C422DEF-40E8-2E4E-B094-3CEF812A4A7A}" sibTransId="{53F95CF8-3643-2D49-8A10-0F861EBFED94}"/>
    <dgm:cxn modelId="{22DD9968-D6A5-2B44-90C1-F57DEECE287B}" type="presOf" srcId="{D564B95A-3FD2-4241-84D5-4F36299AD8D4}" destId="{6604C4FE-1DD6-E446-ABCD-0035403FF95A}" srcOrd="0" destOrd="0" presId="urn:microsoft.com/office/officeart/2005/8/layout/radial4"/>
    <dgm:cxn modelId="{B442D40C-37D3-DF4A-AE07-EC8F0116459E}" type="presOf" srcId="{2493DF61-705C-8F43-AD27-20B6DCC51CE2}" destId="{A396CB94-783B-1647-9C3F-805102EA7555}" srcOrd="0" destOrd="0" presId="urn:microsoft.com/office/officeart/2005/8/layout/radial4"/>
    <dgm:cxn modelId="{6BFE4E27-A4FE-304A-9C79-E0DDE1258498}" type="presOf" srcId="{852F32D3-A570-DB4A-A1C8-90EA953AA160}" destId="{7169CE3D-0533-7C48-9B99-A792A3F7CF7C}" srcOrd="0" destOrd="0" presId="urn:microsoft.com/office/officeart/2005/8/layout/radial4"/>
    <dgm:cxn modelId="{B3AC3D8D-2EE9-244A-8B2A-D6408BB9397C}" srcId="{2E93050E-FA42-EC4E-89A8-DF6078A8E6D2}" destId="{F27A2198-C275-334A-9C03-DA3A15858E23}" srcOrd="10" destOrd="0" parTransId="{41161D3A-712E-8A4A-89CA-D2833839DC2F}" sibTransId="{C616A22D-2C00-E041-A170-3FBC35D5851D}"/>
    <dgm:cxn modelId="{984A51EC-0946-2B44-93FD-C4B755912837}" type="presOf" srcId="{F27A2198-C275-334A-9C03-DA3A15858E23}" destId="{0E102BD9-9716-2746-AA76-EAD42388EAB6}" srcOrd="0" destOrd="0" presId="urn:microsoft.com/office/officeart/2005/8/layout/radial4"/>
    <dgm:cxn modelId="{C7B8127C-B4B2-A349-8EA6-8BE6B9EE44D8}" srcId="{2E93050E-FA42-EC4E-89A8-DF6078A8E6D2}" destId="{A339A0DA-A77B-6B4C-9F79-13F86C20CAF2}" srcOrd="12" destOrd="0" parTransId="{373FEBA7-EF01-2446-BB2D-27853D2B3042}" sibTransId="{D52C39C2-A3C5-B045-A340-4244BF239D5B}"/>
    <dgm:cxn modelId="{16888A7F-C071-7E45-ABA7-E9F37475183D}" type="presOf" srcId="{B1610721-D2F9-9C40-A37C-177DC20E8A6C}" destId="{D7667CC9-9687-9140-9637-1172348CE030}" srcOrd="0" destOrd="0" presId="urn:microsoft.com/office/officeart/2005/8/layout/radial4"/>
    <dgm:cxn modelId="{2A1130E3-49FD-C343-97B2-FDAB81F9C429}" srcId="{2E93050E-FA42-EC4E-89A8-DF6078A8E6D2}" destId="{B1610721-D2F9-9C40-A37C-177DC20E8A6C}" srcOrd="5" destOrd="0" parTransId="{1DDF8644-6180-7E46-B1FE-67DDF82DE6F0}" sibTransId="{FF53E889-3919-814E-ADB8-7CA1245BBCCB}"/>
    <dgm:cxn modelId="{7296E70A-6651-A346-A0FA-C914055A6D04}" srcId="{420B1E6B-10FD-8241-8DB2-87973829AD9E}" destId="{2E93050E-FA42-EC4E-89A8-DF6078A8E6D2}" srcOrd="0" destOrd="0" parTransId="{883C1DFA-AB8A-0140-B999-F6D809C38C24}" sibTransId="{D3171D32-EB5F-174C-8204-2B50F5099CBC}"/>
    <dgm:cxn modelId="{0B68753D-0BD6-1B49-8131-8D2FA5BAF5AA}" srcId="{2E93050E-FA42-EC4E-89A8-DF6078A8E6D2}" destId="{D564B95A-3FD2-4241-84D5-4F36299AD8D4}" srcOrd="1" destOrd="0" parTransId="{14B021C6-2E68-B344-9963-05C28C95A3A1}" sibTransId="{235A9E97-C372-4F45-A9B6-4856846868DD}"/>
    <dgm:cxn modelId="{C362EE2F-C9F9-D548-9AD9-00A37A0C455C}" srcId="{2E93050E-FA42-EC4E-89A8-DF6078A8E6D2}" destId="{852F32D3-A570-DB4A-A1C8-90EA953AA160}" srcOrd="3" destOrd="0" parTransId="{D1F4F16D-4611-D04E-BCA7-45443C724F3F}" sibTransId="{FBBC0404-E9FF-CD41-99AF-656665D0CBDE}"/>
    <dgm:cxn modelId="{63BAEABA-2CA1-0741-B3F2-394DFC89CE98}" type="presOf" srcId="{96B7A4D9-E702-744F-9A77-054A968D05DA}" destId="{26E3FD6E-0A7F-4A44-B708-EF758EF08AB1}" srcOrd="0" destOrd="0" presId="urn:microsoft.com/office/officeart/2005/8/layout/radial4"/>
    <dgm:cxn modelId="{CEB03FB9-78BC-BE43-9D63-6D9B16256136}" type="presOf" srcId="{5C422DEF-40E8-2E4E-B094-3CEF812A4A7A}" destId="{3405A6AE-45C3-2049-87DE-C32E3A46D14E}" srcOrd="0" destOrd="0" presId="urn:microsoft.com/office/officeart/2005/8/layout/radial4"/>
    <dgm:cxn modelId="{95B79643-4EBB-6940-88CA-E10C9F9F034D}" srcId="{2E93050E-FA42-EC4E-89A8-DF6078A8E6D2}" destId="{42CF2AFD-AE53-0E4D-BD9A-C053BF0D154D}" srcOrd="7" destOrd="0" parTransId="{E5343035-1164-B843-A14B-B944426B34A6}" sibTransId="{D38E4E59-AA9E-4C4C-B35E-E0E2DE042BF8}"/>
    <dgm:cxn modelId="{A50F620B-62A7-9340-8003-965DE74B009F}" type="presOf" srcId="{E72A3C0C-E413-474D-939A-DEBBB8209511}" destId="{F6BCDE18-01DD-7543-815D-8A3DA902C445}" srcOrd="0" destOrd="0" presId="urn:microsoft.com/office/officeart/2005/8/layout/radial4"/>
    <dgm:cxn modelId="{461DBE87-7EEF-F049-BA23-601DB123A994}" type="presOf" srcId="{83CA1122-9FDC-1D42-BB2A-0BBCFE081005}" destId="{0CC5B0D9-8F8B-EA46-B8D1-F3B85ABB0BEB}" srcOrd="0" destOrd="0" presId="urn:microsoft.com/office/officeart/2005/8/layout/radial4"/>
    <dgm:cxn modelId="{144DE72D-B995-6A4E-82A4-5779DAF25996}" type="presOf" srcId="{42CF2AFD-AE53-0E4D-BD9A-C053BF0D154D}" destId="{EC5E1A3F-9321-824C-AE8E-92428D6F4B32}" srcOrd="0" destOrd="0" presId="urn:microsoft.com/office/officeart/2005/8/layout/radial4"/>
    <dgm:cxn modelId="{4A6E10AA-BE90-4842-9AC0-08D248CDBB01}" type="presOf" srcId="{EFF8077E-F297-6B4B-B33D-B9E5AA788163}" destId="{7CB9288A-B8E3-FB44-B83D-6A137ACDD38D}" srcOrd="0" destOrd="0" presId="urn:microsoft.com/office/officeart/2005/8/layout/radial4"/>
    <dgm:cxn modelId="{28C13764-5D97-5449-944C-9F58B0FCC2B8}" type="presOf" srcId="{14B021C6-2E68-B344-9963-05C28C95A3A1}" destId="{D5DFE280-BFF9-784C-8638-9F727D54CA50}" srcOrd="0" destOrd="0" presId="urn:microsoft.com/office/officeart/2005/8/layout/radial4"/>
    <dgm:cxn modelId="{86BC60AF-818E-DE4E-9C57-953DEF91E620}" type="presOf" srcId="{A339A0DA-A77B-6B4C-9F79-13F86C20CAF2}" destId="{55DE3B5E-4810-984C-BDB0-0B9F87EC440A}" srcOrd="0" destOrd="0" presId="urn:microsoft.com/office/officeart/2005/8/layout/radial4"/>
    <dgm:cxn modelId="{C9EA2F6A-243E-2443-85B0-BD1D3D3C2DA6}" type="presOf" srcId="{420B1E6B-10FD-8241-8DB2-87973829AD9E}" destId="{E9DDC038-E56E-B343-A100-CBD494538393}" srcOrd="0" destOrd="0" presId="urn:microsoft.com/office/officeart/2005/8/layout/radial4"/>
    <dgm:cxn modelId="{E0B7012D-E52F-EB44-BB14-55392E808A62}" type="presOf" srcId="{D1F4F16D-4611-D04E-BCA7-45443C724F3F}" destId="{D1BFF7C4-C94F-0346-BF98-95982FD43910}" srcOrd="0" destOrd="0" presId="urn:microsoft.com/office/officeart/2005/8/layout/radial4"/>
    <dgm:cxn modelId="{346BF810-FF53-0242-97C2-365BB11D8BEE}" srcId="{2E93050E-FA42-EC4E-89A8-DF6078A8E6D2}" destId="{83CA1122-9FDC-1D42-BB2A-0BBCFE081005}" srcOrd="11" destOrd="0" parTransId="{695D1733-D52B-AF40-94F0-1741CA142861}" sibTransId="{E1C6E4A4-19E2-4947-A1D8-693EC8780561}"/>
    <dgm:cxn modelId="{4F96CBC6-119F-F64A-82FE-D136EF012290}" type="presOf" srcId="{A6BC8B6E-95BA-E04E-B898-9DF96EFFC885}" destId="{33CEE9C8-BA4E-EE47-B0B7-B2E45FCCF495}" srcOrd="0" destOrd="0" presId="urn:microsoft.com/office/officeart/2005/8/layout/radial4"/>
    <dgm:cxn modelId="{EE70C30A-0E12-E049-AEFF-A4533B04F4F0}" type="presOf" srcId="{78556776-F42A-774C-8689-30E4143015DB}" destId="{9F30789D-1F2A-D149-BAF8-01CC1D225700}" srcOrd="0" destOrd="0" presId="urn:microsoft.com/office/officeart/2005/8/layout/radial4"/>
    <dgm:cxn modelId="{35F83B32-F6DC-1146-8603-299ED40055AC}" type="presOf" srcId="{41161D3A-712E-8A4A-89CA-D2833839DC2F}" destId="{24A1652D-5F66-AF49-B4B5-2BDA5CF87E91}" srcOrd="0" destOrd="0" presId="urn:microsoft.com/office/officeart/2005/8/layout/radial4"/>
    <dgm:cxn modelId="{D29DD11D-2510-9045-A8CC-E40725B79942}" srcId="{2E93050E-FA42-EC4E-89A8-DF6078A8E6D2}" destId="{96B7A4D9-E702-744F-9A77-054A968D05DA}" srcOrd="8" destOrd="0" parTransId="{EF763424-22F4-8B44-B297-8D14A732EC48}" sibTransId="{31D38767-81A9-D54B-9907-8096E5979903}"/>
    <dgm:cxn modelId="{726E711E-886F-FD49-835D-82DB1E735B9F}" type="presOf" srcId="{C6130122-5196-DC4E-AC95-97EED556E5B1}" destId="{F7935AE8-FD6C-C045-8FF2-2744FD7A143D}" srcOrd="0" destOrd="0" presId="urn:microsoft.com/office/officeart/2005/8/layout/radial4"/>
    <dgm:cxn modelId="{A0A47B0D-752A-A447-81F9-9A82046D9EA1}" type="presParOf" srcId="{E9DDC038-E56E-B343-A100-CBD494538393}" destId="{8FDBE093-D944-CE4D-9398-3D1EF557D919}" srcOrd="0" destOrd="0" presId="urn:microsoft.com/office/officeart/2005/8/layout/radial4"/>
    <dgm:cxn modelId="{3B9196CD-45FF-FA43-BEE4-FBF2791C32A6}" type="presParOf" srcId="{E9DDC038-E56E-B343-A100-CBD494538393}" destId="{33CEE9C8-BA4E-EE47-B0B7-B2E45FCCF495}" srcOrd="1" destOrd="0" presId="urn:microsoft.com/office/officeart/2005/8/layout/radial4"/>
    <dgm:cxn modelId="{E27BA95A-4BA1-D64D-9E77-A13E375B70ED}" type="presParOf" srcId="{E9DDC038-E56E-B343-A100-CBD494538393}" destId="{9F30789D-1F2A-D149-BAF8-01CC1D225700}" srcOrd="2" destOrd="0" presId="urn:microsoft.com/office/officeart/2005/8/layout/radial4"/>
    <dgm:cxn modelId="{B4A17E35-4312-9944-AD72-EE549F3E8BBD}" type="presParOf" srcId="{E9DDC038-E56E-B343-A100-CBD494538393}" destId="{D5DFE280-BFF9-784C-8638-9F727D54CA50}" srcOrd="3" destOrd="0" presId="urn:microsoft.com/office/officeart/2005/8/layout/radial4"/>
    <dgm:cxn modelId="{8CF4BA66-BDB6-5E4E-A25C-5F155D1BA43A}" type="presParOf" srcId="{E9DDC038-E56E-B343-A100-CBD494538393}" destId="{6604C4FE-1DD6-E446-ABCD-0035403FF95A}" srcOrd="4" destOrd="0" presId="urn:microsoft.com/office/officeart/2005/8/layout/radial4"/>
    <dgm:cxn modelId="{462238A6-BF1B-0140-A74B-2F7721060D46}" type="presParOf" srcId="{E9DDC038-E56E-B343-A100-CBD494538393}" destId="{7CB9288A-B8E3-FB44-B83D-6A137ACDD38D}" srcOrd="5" destOrd="0" presId="urn:microsoft.com/office/officeart/2005/8/layout/radial4"/>
    <dgm:cxn modelId="{3A03CCC0-FB69-CC4B-BA1E-FAC1CF67E658}" type="presParOf" srcId="{E9DDC038-E56E-B343-A100-CBD494538393}" destId="{449AC86F-6F5B-9B4E-953D-7A903ABD3431}" srcOrd="6" destOrd="0" presId="urn:microsoft.com/office/officeart/2005/8/layout/radial4"/>
    <dgm:cxn modelId="{8046FD12-8A22-A643-AA03-9857F9D21565}" type="presParOf" srcId="{E9DDC038-E56E-B343-A100-CBD494538393}" destId="{D1BFF7C4-C94F-0346-BF98-95982FD43910}" srcOrd="7" destOrd="0" presId="urn:microsoft.com/office/officeart/2005/8/layout/radial4"/>
    <dgm:cxn modelId="{B167A7E9-BA0A-5E4D-A1A4-AC22BAABC34B}" type="presParOf" srcId="{E9DDC038-E56E-B343-A100-CBD494538393}" destId="{7169CE3D-0533-7C48-9B99-A792A3F7CF7C}" srcOrd="8" destOrd="0" presId="urn:microsoft.com/office/officeart/2005/8/layout/radial4"/>
    <dgm:cxn modelId="{22E31215-9A13-904A-9ECC-9FDC400C07E3}" type="presParOf" srcId="{E9DDC038-E56E-B343-A100-CBD494538393}" destId="{F6BCDE18-01DD-7543-815D-8A3DA902C445}" srcOrd="9" destOrd="0" presId="urn:microsoft.com/office/officeart/2005/8/layout/radial4"/>
    <dgm:cxn modelId="{ACC19CA9-A98B-8D49-8075-7F0134C243BE}" type="presParOf" srcId="{E9DDC038-E56E-B343-A100-CBD494538393}" destId="{F7935AE8-FD6C-C045-8FF2-2744FD7A143D}" srcOrd="10" destOrd="0" presId="urn:microsoft.com/office/officeart/2005/8/layout/radial4"/>
    <dgm:cxn modelId="{42FCE79A-7385-3741-B1BD-121D800DC466}" type="presParOf" srcId="{E9DDC038-E56E-B343-A100-CBD494538393}" destId="{5C9743F3-7BA6-ED4C-9FD1-E9B553A95523}" srcOrd="11" destOrd="0" presId="urn:microsoft.com/office/officeart/2005/8/layout/radial4"/>
    <dgm:cxn modelId="{6929C594-6B60-4A4F-B083-57F3D818C068}" type="presParOf" srcId="{E9DDC038-E56E-B343-A100-CBD494538393}" destId="{D7667CC9-9687-9140-9637-1172348CE030}" srcOrd="12" destOrd="0" presId="urn:microsoft.com/office/officeart/2005/8/layout/radial4"/>
    <dgm:cxn modelId="{1A674EFE-57DC-9A43-B0C5-939FC8E049C2}" type="presParOf" srcId="{E9DDC038-E56E-B343-A100-CBD494538393}" destId="{A396CB94-783B-1647-9C3F-805102EA7555}" srcOrd="13" destOrd="0" presId="urn:microsoft.com/office/officeart/2005/8/layout/radial4"/>
    <dgm:cxn modelId="{3DAEACFC-C7F7-CF4E-9FF6-BCE84BFE2EB1}" type="presParOf" srcId="{E9DDC038-E56E-B343-A100-CBD494538393}" destId="{F159DB31-1641-0F49-BAF4-3956BE266BC9}" srcOrd="14" destOrd="0" presId="urn:microsoft.com/office/officeart/2005/8/layout/radial4"/>
    <dgm:cxn modelId="{6984B94F-3721-9844-9601-D21B4368CEF3}" type="presParOf" srcId="{E9DDC038-E56E-B343-A100-CBD494538393}" destId="{CB3B31AC-66AF-EB47-8DA1-3989AFFD8756}" srcOrd="15" destOrd="0" presId="urn:microsoft.com/office/officeart/2005/8/layout/radial4"/>
    <dgm:cxn modelId="{B309E600-0E50-6642-B1EC-EEFB5685F01D}" type="presParOf" srcId="{E9DDC038-E56E-B343-A100-CBD494538393}" destId="{EC5E1A3F-9321-824C-AE8E-92428D6F4B32}" srcOrd="16" destOrd="0" presId="urn:microsoft.com/office/officeart/2005/8/layout/radial4"/>
    <dgm:cxn modelId="{64F1F704-6F70-C04F-8DA9-17220CD50ADE}" type="presParOf" srcId="{E9DDC038-E56E-B343-A100-CBD494538393}" destId="{C60B02C6-52C2-954B-942B-A80DE2397AFC}" srcOrd="17" destOrd="0" presId="urn:microsoft.com/office/officeart/2005/8/layout/radial4"/>
    <dgm:cxn modelId="{C7290AF0-2137-2246-B57E-E75EEBFCC099}" type="presParOf" srcId="{E9DDC038-E56E-B343-A100-CBD494538393}" destId="{26E3FD6E-0A7F-4A44-B708-EF758EF08AB1}" srcOrd="18" destOrd="0" presId="urn:microsoft.com/office/officeart/2005/8/layout/radial4"/>
    <dgm:cxn modelId="{E6BD51F5-0CC7-1141-96DE-741275E67FD1}" type="presParOf" srcId="{E9DDC038-E56E-B343-A100-CBD494538393}" destId="{3405A6AE-45C3-2049-87DE-C32E3A46D14E}" srcOrd="19" destOrd="0" presId="urn:microsoft.com/office/officeart/2005/8/layout/radial4"/>
    <dgm:cxn modelId="{97AE7EDF-FC4B-7442-A9A7-772CBB8746BD}" type="presParOf" srcId="{E9DDC038-E56E-B343-A100-CBD494538393}" destId="{558C1FD4-A937-C648-A123-DBEE8D503920}" srcOrd="20" destOrd="0" presId="urn:microsoft.com/office/officeart/2005/8/layout/radial4"/>
    <dgm:cxn modelId="{852EE4AC-F9ED-1C4A-BB9A-2FC252DFFE67}" type="presParOf" srcId="{E9DDC038-E56E-B343-A100-CBD494538393}" destId="{24A1652D-5F66-AF49-B4B5-2BDA5CF87E91}" srcOrd="21" destOrd="0" presId="urn:microsoft.com/office/officeart/2005/8/layout/radial4"/>
    <dgm:cxn modelId="{D2A8B307-73BC-B34A-8ED9-E1431FB46B7B}" type="presParOf" srcId="{E9DDC038-E56E-B343-A100-CBD494538393}" destId="{0E102BD9-9716-2746-AA76-EAD42388EAB6}" srcOrd="22" destOrd="0" presId="urn:microsoft.com/office/officeart/2005/8/layout/radial4"/>
    <dgm:cxn modelId="{C2398E30-410E-8E40-ACFD-BF794A374FBC}" type="presParOf" srcId="{E9DDC038-E56E-B343-A100-CBD494538393}" destId="{32F4F72C-9661-AB44-B1D4-6D1DE874AED8}" srcOrd="23" destOrd="0" presId="urn:microsoft.com/office/officeart/2005/8/layout/radial4"/>
    <dgm:cxn modelId="{5CBD6694-296B-7440-8629-F14E10D7BBE5}" type="presParOf" srcId="{E9DDC038-E56E-B343-A100-CBD494538393}" destId="{0CC5B0D9-8F8B-EA46-B8D1-F3B85ABB0BEB}" srcOrd="24" destOrd="0" presId="urn:microsoft.com/office/officeart/2005/8/layout/radial4"/>
    <dgm:cxn modelId="{DC56F572-CDE3-8641-8855-F38BCD39C2AF}" type="presParOf" srcId="{E9DDC038-E56E-B343-A100-CBD494538393}" destId="{FFBB57DE-695E-FF4A-9A9F-AFFD3692C9EF}" srcOrd="25" destOrd="0" presId="urn:microsoft.com/office/officeart/2005/8/layout/radial4"/>
    <dgm:cxn modelId="{BDFF7A77-6E84-624A-BEEA-F9B15899C7F1}" type="presParOf" srcId="{E9DDC038-E56E-B343-A100-CBD494538393}" destId="{55DE3B5E-4810-984C-BDB0-0B9F87EC440A}" srcOrd="26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BE093-D944-CE4D-9398-3D1EF557D919}">
      <dsp:nvSpPr>
        <dsp:cNvPr id="0" name=""/>
        <dsp:cNvSpPr/>
      </dsp:nvSpPr>
      <dsp:spPr>
        <a:xfrm>
          <a:off x="3949141" y="4021674"/>
          <a:ext cx="1125405" cy="11254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/>
            <a:t>Shift</a:t>
          </a:r>
          <a:endParaRPr lang="en-US" sz="3200" b="0" kern="1200" dirty="0"/>
        </a:p>
      </dsp:txBody>
      <dsp:txXfrm>
        <a:off x="4113953" y="4186486"/>
        <a:ext cx="795781" cy="795781"/>
      </dsp:txXfrm>
    </dsp:sp>
    <dsp:sp modelId="{33CEE9C8-BA4E-EE47-B0B7-B2E45FCCF495}">
      <dsp:nvSpPr>
        <dsp:cNvPr id="0" name=""/>
        <dsp:cNvSpPr/>
      </dsp:nvSpPr>
      <dsp:spPr>
        <a:xfrm rot="10800000">
          <a:off x="638598" y="4424007"/>
          <a:ext cx="3128462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0789D-1F2A-D149-BAF8-01CC1D225700}">
      <dsp:nvSpPr>
        <dsp:cNvPr id="0" name=""/>
        <dsp:cNvSpPr/>
      </dsp:nvSpPr>
      <dsp:spPr>
        <a:xfrm>
          <a:off x="90513" y="4273829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Parallel Framework</a:t>
          </a:r>
          <a:endParaRPr lang="en-US" sz="1400" b="1" kern="1200" dirty="0"/>
        </a:p>
      </dsp:txBody>
      <dsp:txXfrm>
        <a:off x="108704" y="4292020"/>
        <a:ext cx="1059787" cy="584713"/>
      </dsp:txXfrm>
    </dsp:sp>
    <dsp:sp modelId="{D5DFE280-BFF9-784C-8638-9F727D54CA50}">
      <dsp:nvSpPr>
        <dsp:cNvPr id="0" name=""/>
        <dsp:cNvSpPr/>
      </dsp:nvSpPr>
      <dsp:spPr>
        <a:xfrm rot="11505259">
          <a:off x="624165" y="3946795"/>
          <a:ext cx="3188523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4C4FE-1DD6-E446-ABCD-0035403FF95A}">
      <dsp:nvSpPr>
        <dsp:cNvPr id="0" name=""/>
        <dsp:cNvSpPr/>
      </dsp:nvSpPr>
      <dsp:spPr>
        <a:xfrm>
          <a:off x="109512" y="3471841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Basic Geometry</a:t>
          </a:r>
          <a:endParaRPr lang="en-US" sz="1400" b="1" kern="1200" dirty="0"/>
        </a:p>
      </dsp:txBody>
      <dsp:txXfrm>
        <a:off x="127703" y="3490032"/>
        <a:ext cx="1059787" cy="584713"/>
      </dsp:txXfrm>
    </dsp:sp>
    <dsp:sp modelId="{7CB9288A-B8E3-FB44-B83D-6A137ACDD38D}">
      <dsp:nvSpPr>
        <dsp:cNvPr id="0" name=""/>
        <dsp:cNvSpPr/>
      </dsp:nvSpPr>
      <dsp:spPr>
        <a:xfrm rot="12233033">
          <a:off x="797988" y="3480548"/>
          <a:ext cx="3166403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AC86F-6F5B-9B4E-953D-7A903ABD3431}">
      <dsp:nvSpPr>
        <dsp:cNvPr id="0" name=""/>
        <dsp:cNvSpPr/>
      </dsp:nvSpPr>
      <dsp:spPr>
        <a:xfrm>
          <a:off x="385476" y="2689357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Simple MG Physics</a:t>
          </a:r>
          <a:endParaRPr lang="en-US" sz="1400" b="1" kern="1200" dirty="0"/>
        </a:p>
      </dsp:txBody>
      <dsp:txXfrm>
        <a:off x="403667" y="2707548"/>
        <a:ext cx="1059787" cy="584713"/>
      </dsp:txXfrm>
    </dsp:sp>
    <dsp:sp modelId="{D1BFF7C4-C94F-0346-BF98-95982FD43910}">
      <dsp:nvSpPr>
        <dsp:cNvPr id="0" name=""/>
        <dsp:cNvSpPr/>
      </dsp:nvSpPr>
      <dsp:spPr>
        <a:xfrm rot="13040335">
          <a:off x="1040333" y="2997885"/>
          <a:ext cx="3204189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69CE3D-0533-7C48-9B99-A792A3F7CF7C}">
      <dsp:nvSpPr>
        <dsp:cNvPr id="0" name=""/>
        <dsp:cNvSpPr/>
      </dsp:nvSpPr>
      <dsp:spPr>
        <a:xfrm>
          <a:off x="820578" y="1875992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Eigenvalue</a:t>
          </a:r>
          <a:endParaRPr lang="en-US" sz="1400" b="1" kern="1200" dirty="0"/>
        </a:p>
      </dsp:txBody>
      <dsp:txXfrm>
        <a:off x="838769" y="1894183"/>
        <a:ext cx="1059787" cy="584713"/>
      </dsp:txXfrm>
    </dsp:sp>
    <dsp:sp modelId="{F6BCDE18-01DD-7543-815D-8A3DA902C445}">
      <dsp:nvSpPr>
        <dsp:cNvPr id="0" name=""/>
        <dsp:cNvSpPr/>
      </dsp:nvSpPr>
      <dsp:spPr>
        <a:xfrm rot="13869579">
          <a:off x="1338013" y="2542925"/>
          <a:ext cx="3318440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35AE8-FD6C-C045-8FF2-2744FD7A143D}">
      <dsp:nvSpPr>
        <dsp:cNvPr id="0" name=""/>
        <dsp:cNvSpPr/>
      </dsp:nvSpPr>
      <dsp:spPr>
        <a:xfrm>
          <a:off x="1408564" y="1100388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smtClean="0"/>
            <a:t>Variance Reduction</a:t>
          </a:r>
          <a:endParaRPr lang="en-US" sz="1400" b="1" kern="1200" dirty="0"/>
        </a:p>
      </dsp:txBody>
      <dsp:txXfrm>
        <a:off x="1426755" y="1118579"/>
        <a:ext cx="1059787" cy="584713"/>
      </dsp:txXfrm>
    </dsp:sp>
    <dsp:sp modelId="{5C9743F3-7BA6-ED4C-9FD1-E9B553A95523}">
      <dsp:nvSpPr>
        <dsp:cNvPr id="0" name=""/>
        <dsp:cNvSpPr/>
      </dsp:nvSpPr>
      <dsp:spPr>
        <a:xfrm rot="14946499">
          <a:off x="1899638" y="2099261"/>
          <a:ext cx="3449717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67CC9-9687-9140-9637-1172348CE030}">
      <dsp:nvSpPr>
        <dsp:cNvPr id="0" name=""/>
        <dsp:cNvSpPr/>
      </dsp:nvSpPr>
      <dsp:spPr>
        <a:xfrm>
          <a:off x="2461323" y="337623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SCALE Generalized Geometry</a:t>
          </a:r>
          <a:endParaRPr lang="en-US" sz="1400" b="1" kern="1200" dirty="0"/>
        </a:p>
      </dsp:txBody>
      <dsp:txXfrm>
        <a:off x="2479514" y="355814"/>
        <a:ext cx="1059787" cy="584713"/>
      </dsp:txXfrm>
    </dsp:sp>
    <dsp:sp modelId="{A396CB94-783B-1647-9C3F-805102EA7555}">
      <dsp:nvSpPr>
        <dsp:cNvPr id="0" name=""/>
        <dsp:cNvSpPr/>
      </dsp:nvSpPr>
      <dsp:spPr>
        <a:xfrm rot="16315959">
          <a:off x="2912709" y="1985554"/>
          <a:ext cx="3362834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9DB31-1641-0F49-BAF4-3956BE266BC9}">
      <dsp:nvSpPr>
        <dsp:cNvPr id="0" name=""/>
        <dsp:cNvSpPr/>
      </dsp:nvSpPr>
      <dsp:spPr>
        <a:xfrm>
          <a:off x="4102747" y="154916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Advanced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S/U Methods</a:t>
          </a:r>
          <a:endParaRPr lang="en-US" sz="1400" b="1" kern="1200" dirty="0"/>
        </a:p>
      </dsp:txBody>
      <dsp:txXfrm>
        <a:off x="4120938" y="173107"/>
        <a:ext cx="1059787" cy="584713"/>
      </dsp:txXfrm>
    </dsp:sp>
    <dsp:sp modelId="{CB3B31AC-66AF-EB47-8DA1-3989AFFD8756}">
      <dsp:nvSpPr>
        <dsp:cNvPr id="0" name=""/>
        <dsp:cNvSpPr/>
      </dsp:nvSpPr>
      <dsp:spPr>
        <a:xfrm rot="17367474">
          <a:off x="3629535" y="2100660"/>
          <a:ext cx="3406256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5E1A3F-9321-824C-AE8E-92428D6F4B32}">
      <dsp:nvSpPr>
        <dsp:cNvPr id="0" name=""/>
        <dsp:cNvSpPr/>
      </dsp:nvSpPr>
      <dsp:spPr>
        <a:xfrm>
          <a:off x="5351915" y="344627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SCALE CE Physics</a:t>
          </a:r>
          <a:endParaRPr lang="en-US" sz="1400" b="1" kern="1200" dirty="0"/>
        </a:p>
      </dsp:txBody>
      <dsp:txXfrm>
        <a:off x="5370106" y="362818"/>
        <a:ext cx="1059787" cy="584713"/>
      </dsp:txXfrm>
    </dsp:sp>
    <dsp:sp modelId="{C60B02C6-52C2-954B-942B-A80DE2397AFC}">
      <dsp:nvSpPr>
        <dsp:cNvPr id="0" name=""/>
        <dsp:cNvSpPr/>
      </dsp:nvSpPr>
      <dsp:spPr>
        <a:xfrm rot="18156085">
          <a:off x="4156540" y="2395846"/>
          <a:ext cx="3304873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E3FD6E-0A7F-4A44-B708-EF758EF08AB1}">
      <dsp:nvSpPr>
        <dsp:cNvPr id="0" name=""/>
        <dsp:cNvSpPr/>
      </dsp:nvSpPr>
      <dsp:spPr>
        <a:xfrm>
          <a:off x="6151211" y="853592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Shielding</a:t>
          </a:r>
          <a:endParaRPr lang="en-US" sz="1400" b="1" kern="1200" dirty="0"/>
        </a:p>
      </dsp:txBody>
      <dsp:txXfrm>
        <a:off x="6169402" y="871783"/>
        <a:ext cx="1059787" cy="584713"/>
      </dsp:txXfrm>
    </dsp:sp>
    <dsp:sp modelId="{3405A6AE-45C3-2049-87DE-C32E3A46D14E}">
      <dsp:nvSpPr>
        <dsp:cNvPr id="0" name=""/>
        <dsp:cNvSpPr/>
      </dsp:nvSpPr>
      <dsp:spPr>
        <a:xfrm rot="18900000">
          <a:off x="4566836" y="2740698"/>
          <a:ext cx="3256630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8C1FD4-A937-C648-A123-DBEE8D503920}">
      <dsp:nvSpPr>
        <dsp:cNvPr id="0" name=""/>
        <dsp:cNvSpPr/>
      </dsp:nvSpPr>
      <dsp:spPr>
        <a:xfrm>
          <a:off x="6798460" y="1439128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SCALE MG Physics</a:t>
          </a:r>
          <a:endParaRPr lang="en-US" sz="1400" b="1" kern="1200" dirty="0"/>
        </a:p>
      </dsp:txBody>
      <dsp:txXfrm>
        <a:off x="6816651" y="1457319"/>
        <a:ext cx="1059787" cy="584713"/>
      </dsp:txXfrm>
    </dsp:sp>
    <dsp:sp modelId="{24A1652D-5F66-AF49-B4B5-2BDA5CF87E91}">
      <dsp:nvSpPr>
        <dsp:cNvPr id="0" name=""/>
        <dsp:cNvSpPr/>
      </dsp:nvSpPr>
      <dsp:spPr>
        <a:xfrm rot="19800000">
          <a:off x="4945597" y="3241236"/>
          <a:ext cx="3229729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102BD9-9716-2746-AA76-EAD42388EAB6}">
      <dsp:nvSpPr>
        <dsp:cNvPr id="0" name=""/>
        <dsp:cNvSpPr/>
      </dsp:nvSpPr>
      <dsp:spPr>
        <a:xfrm>
          <a:off x="7390681" y="2279060"/>
          <a:ext cx="1136590" cy="6302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Advanced Geometry</a:t>
          </a:r>
          <a:endParaRPr lang="en-US" sz="1400" b="1" kern="1200" dirty="0"/>
        </a:p>
      </dsp:txBody>
      <dsp:txXfrm>
        <a:off x="7409140" y="2297519"/>
        <a:ext cx="1099672" cy="593309"/>
      </dsp:txXfrm>
    </dsp:sp>
    <dsp:sp modelId="{32F4F72C-9661-AB44-B1D4-6D1DE874AED8}">
      <dsp:nvSpPr>
        <dsp:cNvPr id="0" name=""/>
        <dsp:cNvSpPr/>
      </dsp:nvSpPr>
      <dsp:spPr>
        <a:xfrm rot="20583476">
          <a:off x="5154180" y="3761849"/>
          <a:ext cx="3062688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5B0D9-8F8B-EA46-B8D1-F3B85ABB0BEB}">
      <dsp:nvSpPr>
        <dsp:cNvPr id="0" name=""/>
        <dsp:cNvSpPr/>
      </dsp:nvSpPr>
      <dsp:spPr>
        <a:xfrm>
          <a:off x="7602323" y="3165431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MCNP Geometry</a:t>
          </a:r>
          <a:endParaRPr lang="en-US" sz="1400" b="1" kern="1200" dirty="0"/>
        </a:p>
      </dsp:txBody>
      <dsp:txXfrm>
        <a:off x="7620514" y="3183622"/>
        <a:ext cx="1059787" cy="584713"/>
      </dsp:txXfrm>
    </dsp:sp>
    <dsp:sp modelId="{FFBB57DE-695E-FF4A-9A9F-AFFD3692C9EF}">
      <dsp:nvSpPr>
        <dsp:cNvPr id="0" name=""/>
        <dsp:cNvSpPr/>
      </dsp:nvSpPr>
      <dsp:spPr>
        <a:xfrm rot="21369462">
          <a:off x="5242256" y="4275308"/>
          <a:ext cx="2967252" cy="320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E3B5E-4810-984C-BDB0-0B9F87EC440A}">
      <dsp:nvSpPr>
        <dsp:cNvPr id="0" name=""/>
        <dsp:cNvSpPr/>
      </dsp:nvSpPr>
      <dsp:spPr>
        <a:xfrm>
          <a:off x="7658089" y="4025712"/>
          <a:ext cx="1096169" cy="621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MCNP Physics</a:t>
          </a:r>
          <a:endParaRPr lang="en-US" sz="1400" b="1" kern="1200" dirty="0"/>
        </a:p>
      </dsp:txBody>
      <dsp:txXfrm>
        <a:off x="7676280" y="4043903"/>
        <a:ext cx="1059787" cy="584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70435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936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fld id="{1294D2D1-6163-4494-9FAF-4E944828C4D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4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fld id="{1294D2D1-6163-4494-9FAF-4E944828C4D5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fld id="{1294D2D1-6163-4494-9FAF-4E944828C4D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3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MC DD algorithm has been developed for addressing prohibitive memory requirements</a:t>
            </a:r>
          </a:p>
          <a:p>
            <a:pPr lvl="1"/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Uses multi-set/block decomposition for load-balancing and </a:t>
            </a:r>
            <a:br>
              <a:rPr lang="en-US" sz="1800" b="0" dirty="0" smtClean="0">
                <a:solidFill>
                  <a:prstClr val="black"/>
                </a:solidFill>
                <a:latin typeface="Calibri"/>
              </a:rPr>
            </a:br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to reduce communication time/cost</a:t>
            </a:r>
          </a:p>
          <a:p>
            <a:pPr lvl="1"/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Uses over-lapping regions to reduce communications</a:t>
            </a:r>
          </a:p>
          <a:p>
            <a:pPr lvl="1"/>
            <a:r>
              <a:rPr lang="en-US" sz="1800" b="0" dirty="0" smtClean="0">
                <a:solidFill>
                  <a:prstClr val="black"/>
                </a:solidFill>
                <a:latin typeface="Calibri"/>
              </a:rPr>
              <a:t>Expected benefits include:</a:t>
            </a:r>
          </a:p>
          <a:p>
            <a:pPr lvl="2"/>
            <a:r>
              <a:rPr lang="en-US" sz="1400" b="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no communication (message passing) between sets within a transport cycle</a:t>
            </a:r>
          </a:p>
          <a:p>
            <a:pPr lvl="2"/>
            <a:r>
              <a:rPr lang="en-US" sz="1400" b="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within-cycle communication that does occur takes advantage of the lower latency of within-cabinet communications (versus inter-cabinet communications)</a:t>
            </a:r>
          </a:p>
          <a:p>
            <a:pPr lvl="2"/>
            <a:r>
              <a:rPr lang="en-US" sz="1400" b="0" kern="1200" dirty="0" smtClean="0">
                <a:solidFill>
                  <a:prstClr val="black"/>
                </a:solidFill>
                <a:latin typeface="Calibri" pitchFamily="34" charset="0"/>
                <a:ea typeface="+mn-ea"/>
                <a:cs typeface="+mn-cs"/>
              </a:rPr>
              <a:t>ability to estimate statistical uncertainties based on the variance of the independent batches. This will eliminate the under-prediction of statistical uncertainties due to cycle-to-cycle correlations between fission generations.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1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1125" y="177800"/>
            <a:ext cx="8229600" cy="484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125" y="1344613"/>
            <a:ext cx="4038600" cy="88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02125" y="1344613"/>
            <a:ext cx="4038600" cy="884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1125" y="2381250"/>
            <a:ext cx="4038600" cy="884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02125" y="2381250"/>
            <a:ext cx="4038600" cy="884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7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NRC SCALE Users’ Group – July 2012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922" r:id="rId6"/>
    <p:sldLayoutId id="2147483923" r:id="rId7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25" y="153965"/>
            <a:ext cx="5322092" cy="1730982"/>
          </a:xfrm>
        </p:spPr>
        <p:txBody>
          <a:bodyPr vert="horz" wrap="square"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600" dirty="0" smtClean="0"/>
              <a:t>Advances in SCALE Monte Carlo Methods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39" y="1848555"/>
            <a:ext cx="4859055" cy="32316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Brad Rearden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SCALE Project Leader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Oak Ridge National Laboratory</a:t>
            </a:r>
            <a:endParaRPr lang="en-US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/>
              <a:t>Working Party on Nuclear Criticality Safety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/>
              <a:t>Expert Group on Advanced Monte Carlo Techniques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/>
              <a:t>September 17, 2012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and Uncertainty Analysis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834935"/>
            <a:ext cx="4040188" cy="430887"/>
          </a:xfrm>
        </p:spPr>
        <p:txBody>
          <a:bodyPr/>
          <a:lstStyle/>
          <a:p>
            <a:pPr algn="ctr"/>
            <a:r>
              <a:rPr lang="en-US" dirty="0" smtClean="0"/>
              <a:t>SCALE 6.1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296737"/>
            <a:ext cx="4040188" cy="5106737"/>
          </a:xfrm>
        </p:spPr>
        <p:txBody>
          <a:bodyPr>
            <a:normAutofit/>
          </a:bodyPr>
          <a:lstStyle/>
          <a:p>
            <a:r>
              <a:rPr lang="en-US" dirty="0" smtClean="0"/>
              <a:t>Eigenvalue and reactivity  sensitivities</a:t>
            </a:r>
          </a:p>
          <a:p>
            <a:pPr lvl="1"/>
            <a:r>
              <a:rPr lang="en-US" dirty="0" smtClean="0"/>
              <a:t>1D, 2D, 3D</a:t>
            </a:r>
          </a:p>
          <a:p>
            <a:r>
              <a:rPr lang="en-US" dirty="0" smtClean="0"/>
              <a:t>“Generalized” sensitivities </a:t>
            </a:r>
            <a:r>
              <a:rPr lang="en-US" sz="2000" dirty="0" smtClean="0"/>
              <a:t>(reaction rate, flux, XS collapse,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sz="1600" dirty="0" smtClean="0"/>
          </a:p>
          <a:p>
            <a:pPr lvl="1"/>
            <a:r>
              <a:rPr lang="en-US" dirty="0" smtClean="0"/>
              <a:t>1D, 2D</a:t>
            </a:r>
          </a:p>
          <a:p>
            <a:r>
              <a:rPr lang="en-US" dirty="0" err="1" smtClean="0"/>
              <a:t>Adjoint</a:t>
            </a:r>
            <a:r>
              <a:rPr lang="en-US" dirty="0" smtClean="0"/>
              <a:t> based</a:t>
            </a:r>
          </a:p>
          <a:p>
            <a:pPr lvl="1"/>
            <a:r>
              <a:rPr lang="en-US" dirty="0" smtClean="0"/>
              <a:t>Requires 2 calculations per response</a:t>
            </a:r>
          </a:p>
          <a:p>
            <a:pPr lvl="1"/>
            <a:r>
              <a:rPr lang="en-US" dirty="0" err="1" smtClean="0"/>
              <a:t>Multigroup</a:t>
            </a:r>
            <a:r>
              <a:rPr lang="en-US" dirty="0" smtClean="0"/>
              <a:t> calculations only</a:t>
            </a:r>
          </a:p>
          <a:p>
            <a:pPr lvl="1"/>
            <a:r>
              <a:rPr lang="en-US" dirty="0" smtClean="0"/>
              <a:t>Requires mesh results for Monte Carlo → Large memory </a:t>
            </a:r>
            <a:r>
              <a:rPr lang="en-US" dirty="0" smtClean="0"/>
              <a:t>requirements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834935"/>
            <a:ext cx="4041775" cy="430887"/>
          </a:xfrm>
        </p:spPr>
        <p:txBody>
          <a:bodyPr/>
          <a:lstStyle/>
          <a:p>
            <a:pPr algn="ctr"/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296737"/>
            <a:ext cx="4041775" cy="4829426"/>
          </a:xfrm>
        </p:spPr>
        <p:txBody>
          <a:bodyPr>
            <a:normAutofit/>
          </a:bodyPr>
          <a:lstStyle/>
          <a:p>
            <a:r>
              <a:rPr lang="en-US" dirty="0" smtClean="0"/>
              <a:t>Eigenvalue, reactivity, and generalized sensitivities</a:t>
            </a:r>
          </a:p>
          <a:p>
            <a:pPr lvl="1"/>
            <a:r>
              <a:rPr lang="en-US" dirty="0" smtClean="0"/>
              <a:t>Advanced Monte Carlo </a:t>
            </a:r>
            <a:r>
              <a:rPr lang="en-US" dirty="0" smtClean="0"/>
              <a:t>method “CLUTCH”</a:t>
            </a:r>
            <a:endParaRPr lang="en-US" dirty="0" smtClean="0"/>
          </a:p>
          <a:p>
            <a:pPr lvl="1"/>
            <a:r>
              <a:rPr lang="en-US" dirty="0" smtClean="0"/>
              <a:t>Faster, less memory</a:t>
            </a:r>
          </a:p>
          <a:p>
            <a:pPr lvl="1"/>
            <a:r>
              <a:rPr lang="en-US" dirty="0" smtClean="0"/>
              <a:t>Continuous-energy and </a:t>
            </a:r>
            <a:r>
              <a:rPr lang="en-US" dirty="0" err="1" smtClean="0"/>
              <a:t>multigroup</a:t>
            </a:r>
            <a:endParaRPr lang="en-US" dirty="0" smtClean="0"/>
          </a:p>
          <a:p>
            <a:pPr lvl="1"/>
            <a:r>
              <a:rPr lang="en-US" dirty="0" smtClean="0"/>
              <a:t>PhD </a:t>
            </a:r>
            <a:r>
              <a:rPr lang="en-US" dirty="0" smtClean="0"/>
              <a:t>dissertation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30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Other Developments for SCALE 6.2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204" y="767621"/>
            <a:ext cx="4577669" cy="55268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Improved CE KENO results</a:t>
            </a:r>
          </a:p>
          <a:p>
            <a:r>
              <a:rPr lang="en-US" dirty="0" smtClean="0"/>
              <a:t>New 252 group ENDF/B-VII.0 cross sections, especially for LWR lattices</a:t>
            </a:r>
          </a:p>
          <a:p>
            <a:r>
              <a:rPr lang="en-US" dirty="0" smtClean="0"/>
              <a:t>Ability to optionally disable unionized energy grid for continuous-energy calculations </a:t>
            </a:r>
          </a:p>
          <a:p>
            <a:pPr lvl="1"/>
            <a:r>
              <a:rPr lang="en-US" dirty="0" smtClean="0"/>
              <a:t>Increase in runtime (~2x)</a:t>
            </a:r>
          </a:p>
          <a:p>
            <a:pPr lvl="1"/>
            <a:r>
              <a:rPr lang="en-US" dirty="0" smtClean="0"/>
              <a:t>Decrease in memory </a:t>
            </a:r>
            <a:r>
              <a:rPr lang="en-US" i="1" dirty="0" smtClean="0"/>
              <a:t>f(number of mixtures)</a:t>
            </a:r>
          </a:p>
          <a:p>
            <a:r>
              <a:rPr lang="en-US" dirty="0" smtClean="0"/>
              <a:t>Increased maximum allowed mixtures from ~2,000 to ~2 billion</a:t>
            </a:r>
          </a:p>
          <a:p>
            <a:r>
              <a:rPr lang="en-US" dirty="0" smtClean="0"/>
              <a:t>Investigating continuous-energy depletion</a:t>
            </a:r>
            <a:endParaRPr lang="en-US" dirty="0"/>
          </a:p>
        </p:txBody>
      </p:sp>
      <p:pic>
        <p:nvPicPr>
          <p:cNvPr id="8" name="Picture 7" descr="Macintosh HD:Users:qol:Documents:SCALE Project Lead:Newsletter:2012 Spring:New CE Data.pd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t="7635" r="8902" b="10332"/>
          <a:stretch/>
        </p:blipFill>
        <p:spPr bwMode="auto">
          <a:xfrm>
            <a:off x="4571325" y="1276827"/>
            <a:ext cx="4572675" cy="34126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209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ight Arrow 74"/>
          <p:cNvSpPr/>
          <p:nvPr/>
        </p:nvSpPr>
        <p:spPr>
          <a:xfrm rot="18900000">
            <a:off x="6380324" y="2535407"/>
            <a:ext cx="1233552" cy="508000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18900000">
            <a:off x="6860922" y="2136307"/>
            <a:ext cx="2125802" cy="508000"/>
          </a:xfrm>
          <a:prstGeom prst="rightArrow">
            <a:avLst/>
          </a:prstGeom>
          <a:solidFill>
            <a:srgbClr val="7F7F7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ight Arrow 62"/>
          <p:cNvSpPr/>
          <p:nvPr/>
        </p:nvSpPr>
        <p:spPr>
          <a:xfrm rot="2700000">
            <a:off x="-208420" y="4326158"/>
            <a:ext cx="2220060" cy="5080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ight Arrow 61"/>
          <p:cNvSpPr/>
          <p:nvPr/>
        </p:nvSpPr>
        <p:spPr>
          <a:xfrm rot="18900000">
            <a:off x="2750252" y="2262613"/>
            <a:ext cx="2515592" cy="5080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Arrow 60"/>
          <p:cNvSpPr/>
          <p:nvPr/>
        </p:nvSpPr>
        <p:spPr>
          <a:xfrm rot="18900000">
            <a:off x="913345" y="2742077"/>
            <a:ext cx="1822940" cy="5080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2700000">
            <a:off x="2143957" y="4758462"/>
            <a:ext cx="3089188" cy="5080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8900000">
            <a:off x="2061733" y="2309257"/>
            <a:ext cx="2664319" cy="5080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2700000">
            <a:off x="1878560" y="4891799"/>
            <a:ext cx="2711993" cy="5080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2700000">
            <a:off x="637649" y="4438578"/>
            <a:ext cx="1906043" cy="5080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351" y="3973423"/>
            <a:ext cx="3049588" cy="30956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MG Physics</a:t>
            </a:r>
            <a:endParaRPr lang="en-US" dirty="0"/>
          </a:p>
        </p:txBody>
      </p:sp>
      <p:sp>
        <p:nvSpPr>
          <p:cNvPr id="59" name="Right Arrow 58"/>
          <p:cNvSpPr/>
          <p:nvPr/>
        </p:nvSpPr>
        <p:spPr>
          <a:xfrm rot="18900000">
            <a:off x="3208932" y="2626904"/>
            <a:ext cx="3522348" cy="508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2700000">
            <a:off x="5772538" y="4906884"/>
            <a:ext cx="2669353" cy="508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8900000">
            <a:off x="2801298" y="2984127"/>
            <a:ext cx="2519800" cy="5080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024189" y="3971833"/>
            <a:ext cx="6119812" cy="3095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 Physics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r>
              <a:rPr lang="en-US" dirty="0" smtClean="0"/>
              <a:t>SCALE Monte Carlo Evolution </a:t>
            </a:r>
            <a:br>
              <a:rPr lang="en-US" dirty="0" smtClean="0"/>
            </a:br>
            <a:r>
              <a:rPr lang="en-US" dirty="0" smtClean="0"/>
              <a:t>through SCALE 6.2</a:t>
            </a:r>
            <a:endParaRPr lang="en-US" dirty="0"/>
          </a:p>
        </p:txBody>
      </p:sp>
      <p:sp>
        <p:nvSpPr>
          <p:cNvPr id="42" name="Right Arrow 41"/>
          <p:cNvSpPr/>
          <p:nvPr/>
        </p:nvSpPr>
        <p:spPr>
          <a:xfrm rot="2700000">
            <a:off x="1593211" y="5023519"/>
            <a:ext cx="2346089" cy="5080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2700000">
            <a:off x="-108829" y="4629559"/>
            <a:ext cx="1373311" cy="50800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0" y="4289255"/>
            <a:ext cx="9144000" cy="309563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Shielding</a:t>
            </a:r>
            <a:endParaRPr lang="en-US" dirty="0"/>
          </a:p>
        </p:txBody>
      </p:sp>
      <p:sp>
        <p:nvSpPr>
          <p:cNvPr id="51" name="Right Arrow 50"/>
          <p:cNvSpPr/>
          <p:nvPr/>
        </p:nvSpPr>
        <p:spPr>
          <a:xfrm rot="18900000">
            <a:off x="126850" y="2837044"/>
            <a:ext cx="2079935" cy="50800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0" y="3657511"/>
            <a:ext cx="2151063" cy="30956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Basic Geometry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 rot="18900000">
            <a:off x="1499623" y="2297907"/>
            <a:ext cx="2614261" cy="5080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8900000">
            <a:off x="-164408" y="2681404"/>
            <a:ext cx="1659360" cy="50800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3340011"/>
            <a:ext cx="9144000" cy="30956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Eigenvalue</a:t>
            </a:r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rot="18900000">
            <a:off x="5126429" y="2538503"/>
            <a:ext cx="1233552" cy="508000"/>
          </a:xfrm>
          <a:prstGeom prst="rightArrow">
            <a:avLst/>
          </a:prstGeom>
          <a:solidFill>
            <a:srgbClr val="984807"/>
          </a:solidFill>
          <a:ln>
            <a:solidFill>
              <a:srgbClr val="9848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/>
          <p:cNvSpPr/>
          <p:nvPr/>
        </p:nvSpPr>
        <p:spPr>
          <a:xfrm rot="18900000">
            <a:off x="5653651" y="2152740"/>
            <a:ext cx="2161383" cy="508000"/>
          </a:xfrm>
          <a:prstGeom prst="rightArrow">
            <a:avLst/>
          </a:prstGeom>
          <a:solidFill>
            <a:srgbClr val="984807"/>
          </a:solidFill>
          <a:ln>
            <a:solidFill>
              <a:srgbClr val="9848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105737" y="3032036"/>
            <a:ext cx="4038263" cy="324075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98480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Depletion</a:t>
            </a:r>
            <a:endParaRPr lang="en-US" dirty="0"/>
          </a:p>
        </p:txBody>
      </p:sp>
      <p:sp>
        <p:nvSpPr>
          <p:cNvPr id="65" name="Right Arrow 64"/>
          <p:cNvSpPr/>
          <p:nvPr/>
        </p:nvSpPr>
        <p:spPr>
          <a:xfrm rot="2700000">
            <a:off x="3831143" y="5212830"/>
            <a:ext cx="1801658" cy="508000"/>
          </a:xfrm>
          <a:prstGeom prst="rightArrow">
            <a:avLst/>
          </a:prstGeom>
          <a:solidFill>
            <a:srgbClr val="4F81BD"/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984624" y="4608343"/>
            <a:ext cx="5159375" cy="3095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Variance Reduction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545068" y="1136682"/>
            <a:ext cx="7474203" cy="62706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KENO-VI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0" y="1850282"/>
            <a:ext cx="9019272" cy="62706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KENO </a:t>
            </a:r>
            <a:r>
              <a:rPr lang="en-US" dirty="0" err="1" smtClean="0"/>
              <a:t>V.a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0" y="5230726"/>
            <a:ext cx="3341688" cy="62706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Morse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563790" y="5967324"/>
            <a:ext cx="6442523" cy="62706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Monaco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160588" y="3659101"/>
            <a:ext cx="6983412" cy="309563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Generalized Geometry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466405" y="2704991"/>
            <a:ext cx="2677596" cy="3240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77" name="7-Point Star 76"/>
          <p:cNvSpPr/>
          <p:nvPr/>
        </p:nvSpPr>
        <p:spPr>
          <a:xfrm rot="2077284">
            <a:off x="7688250" y="181364"/>
            <a:ext cx="1777155" cy="1095175"/>
          </a:xfrm>
          <a:prstGeom prst="star7">
            <a:avLst>
              <a:gd name="adj" fmla="val 33678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View as animation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1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76" grpId="0" animBg="1"/>
      <p:bldP spid="76" grpId="1" animBg="1"/>
      <p:bldP spid="63" grpId="0" animBg="1"/>
      <p:bldP spid="62" grpId="0" animBg="1"/>
      <p:bldP spid="61" grpId="0" animBg="1"/>
      <p:bldP spid="54" grpId="0" animBg="1"/>
      <p:bldP spid="56" grpId="0" animBg="1"/>
      <p:bldP spid="30" grpId="0" animBg="1"/>
      <p:bldP spid="32" grpId="0" animBg="1"/>
      <p:bldP spid="34" grpId="0" animBg="1"/>
      <p:bldP spid="59" grpId="0" animBg="1"/>
      <p:bldP spid="27" grpId="0" animBg="1"/>
      <p:bldP spid="25" grpId="0" animBg="1"/>
      <p:bldP spid="21" grpId="0" animBg="1"/>
      <p:bldP spid="42" grpId="0" animBg="1"/>
      <p:bldP spid="44" grpId="0" animBg="1"/>
      <p:bldP spid="46" grpId="0" animBg="1"/>
      <p:bldP spid="51" grpId="0" animBg="1"/>
      <p:bldP spid="52" grpId="0" animBg="1"/>
      <p:bldP spid="38" grpId="0" animBg="1"/>
      <p:bldP spid="39" grpId="0" animBg="1"/>
      <p:bldP spid="40" grpId="0" animBg="1"/>
      <p:bldP spid="70" grpId="0" animBg="1"/>
      <p:bldP spid="71" grpId="0" animBg="1"/>
      <p:bldP spid="69" grpId="0" animBg="1"/>
      <p:bldP spid="65" grpId="0" animBg="1"/>
      <p:bldP spid="68" grpId="0" animBg="1"/>
      <p:bldP spid="8" grpId="0" animBg="1"/>
      <p:bldP spid="4" grpId="0" animBg="1"/>
      <p:bldP spid="10" grpId="0" animBg="1"/>
      <p:bldP spid="9" grpId="0" animBg="1"/>
      <p:bldP spid="58" grpId="0" animBg="1"/>
      <p:bldP spid="74" grpId="0" animBg="1"/>
      <p:bldP spid="7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423275" cy="415498"/>
          </a:xfrm>
        </p:spPr>
        <p:txBody>
          <a:bodyPr/>
          <a:lstStyle/>
          <a:p>
            <a:r>
              <a:rPr lang="en-US" sz="2400" dirty="0" smtClean="0">
                <a:latin typeface="Arial Black"/>
                <a:cs typeface="Arial Black"/>
              </a:rPr>
              <a:t>New Parallel Monte Carlo code, </a:t>
            </a:r>
            <a:r>
              <a:rPr lang="en-US" sz="2400" i="1" dirty="0" smtClean="0">
                <a:latin typeface="Arial Black"/>
                <a:cs typeface="Arial Black"/>
              </a:rPr>
              <a:t>Shift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4" y="1066800"/>
            <a:ext cx="5451476" cy="5946244"/>
          </a:xfrm>
        </p:spPr>
        <p:txBody>
          <a:bodyPr/>
          <a:lstStyle/>
          <a:p>
            <a:r>
              <a:rPr lang="en-US" sz="2000" dirty="0" smtClean="0">
                <a:latin typeface="+mj-lt"/>
              </a:rPr>
              <a:t>Initial prototype development sponsored by ORNL </a:t>
            </a:r>
            <a:r>
              <a:rPr lang="en-US" sz="2000" dirty="0" smtClean="0">
                <a:latin typeface="+mj-lt"/>
              </a:rPr>
              <a:t>Laboratory Direct Research and Development (LDRD) project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Designed from outset for </a:t>
            </a:r>
            <a:r>
              <a:rPr lang="en-US" sz="2000" dirty="0">
                <a:latin typeface="+mj-lt"/>
              </a:rPr>
              <a:t>use on massively parallel </a:t>
            </a:r>
            <a:r>
              <a:rPr lang="en-US" sz="2000" dirty="0" smtClean="0">
                <a:latin typeface="+mj-lt"/>
              </a:rPr>
              <a:t>platforms</a:t>
            </a:r>
          </a:p>
          <a:p>
            <a:pPr lvl="1"/>
            <a:r>
              <a:rPr lang="en-US" sz="1800" b="0" dirty="0">
                <a:latin typeface="+mj-lt"/>
              </a:rPr>
              <a:t>D</a:t>
            </a:r>
            <a:r>
              <a:rPr lang="en-US" sz="1800" b="0" dirty="0" smtClean="0">
                <a:latin typeface="+mj-lt"/>
              </a:rPr>
              <a:t>omain </a:t>
            </a:r>
            <a:r>
              <a:rPr lang="en-US" sz="1800" b="0" dirty="0">
                <a:latin typeface="+mj-lt"/>
              </a:rPr>
              <a:t>replication </a:t>
            </a:r>
            <a:r>
              <a:rPr lang="en-US" sz="1800" b="0" dirty="0" smtClean="0">
                <a:latin typeface="+mj-lt"/>
              </a:rPr>
              <a:t>and </a:t>
            </a:r>
            <a:r>
              <a:rPr lang="en-US" sz="1800" b="0" dirty="0">
                <a:latin typeface="+mj-lt"/>
              </a:rPr>
              <a:t>domain </a:t>
            </a:r>
            <a:r>
              <a:rPr lang="en-US" sz="1800" b="0" dirty="0" smtClean="0">
                <a:latin typeface="+mj-lt"/>
              </a:rPr>
              <a:t>decomposition</a:t>
            </a:r>
          </a:p>
          <a:p>
            <a:pPr lvl="1"/>
            <a:r>
              <a:rPr lang="en-US" sz="1800" b="0" dirty="0" smtClean="0">
                <a:latin typeface="+mj-lt"/>
              </a:rPr>
              <a:t>Parallel scaling studies on-going</a:t>
            </a:r>
          </a:p>
          <a:p>
            <a:r>
              <a:rPr lang="en-US" sz="2000" dirty="0" smtClean="0">
                <a:latin typeface="+mj-lt"/>
              </a:rPr>
              <a:t>SCALE generalized geometry</a:t>
            </a:r>
          </a:p>
          <a:p>
            <a:r>
              <a:rPr lang="en-US" sz="2000" dirty="0" smtClean="0">
                <a:latin typeface="+mj-lt"/>
              </a:rPr>
              <a:t>Implementing hybrid methods </a:t>
            </a:r>
            <a:br>
              <a:rPr lang="en-US" sz="2000" dirty="0" smtClean="0">
                <a:latin typeface="+mj-lt"/>
              </a:rPr>
            </a:br>
            <a:r>
              <a:rPr lang="en-US" sz="1400" b="0" dirty="0" smtClean="0">
                <a:latin typeface="+mj-lt"/>
              </a:rPr>
              <a:t>(Shift + Denovo in common code base)</a:t>
            </a:r>
          </a:p>
          <a:p>
            <a:r>
              <a:rPr lang="en-US" sz="2000" dirty="0">
                <a:latin typeface="+mj-lt"/>
              </a:rPr>
              <a:t>Approaches for efficient variance </a:t>
            </a:r>
            <a:r>
              <a:rPr lang="en-US" sz="2000" dirty="0" smtClean="0">
                <a:latin typeface="+mj-lt"/>
              </a:rPr>
              <a:t>estimation</a:t>
            </a:r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Implementing continuous energy physics</a:t>
            </a:r>
          </a:p>
          <a:p>
            <a:r>
              <a:rPr lang="en-US" sz="2000" dirty="0" smtClean="0">
                <a:latin typeface="+mj-lt"/>
              </a:rPr>
              <a:t>Implemented Shannon Entropy</a:t>
            </a:r>
          </a:p>
          <a:p>
            <a:r>
              <a:rPr lang="en-US" sz="2000" dirty="0" smtClean="0">
                <a:latin typeface="+mj-lt"/>
              </a:rPr>
              <a:t>Testing, verification and validation</a:t>
            </a:r>
            <a:endParaRPr lang="en-US" sz="2000" b="0" dirty="0" smtClean="0">
              <a:latin typeface="+mj-lt"/>
            </a:endParaRPr>
          </a:p>
          <a:p>
            <a:pPr lvl="1">
              <a:buNone/>
            </a:pPr>
            <a:endParaRPr lang="en-US" sz="1600" dirty="0" smtClean="0">
              <a:latin typeface="+mj-lt"/>
            </a:endParaRPr>
          </a:p>
          <a:p>
            <a:pPr lvl="1"/>
            <a:endParaRPr lang="en-US" sz="1600" b="0" dirty="0" smtClean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5916" y="990601"/>
            <a:ext cx="3489484" cy="281336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219200"/>
            <a:ext cx="1024128" cy="103479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/>
          <a:srcRect l="9855" t="6403" r="7670" b="5703"/>
          <a:stretch>
            <a:fillRect/>
          </a:stretch>
        </p:blipFill>
        <p:spPr bwMode="auto">
          <a:xfrm>
            <a:off x="5497512" y="4055110"/>
            <a:ext cx="2948305" cy="242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38800" y="4124236"/>
            <a:ext cx="2819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  <a:latin typeface="Calibri"/>
              </a:rPr>
              <a:t>Relative difference between variances estimated on 1 and 4 domains for a 2x2 assembly model </a:t>
            </a:r>
          </a:p>
        </p:txBody>
      </p:sp>
    </p:spTree>
    <p:extLst>
      <p:ext uri="{BB962C8B-B14F-4D97-AF65-F5344CB8AC3E}">
        <p14:creationId xmlns:p14="http://schemas.microsoft.com/office/powerpoint/2010/main" val="386664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499475" cy="729430"/>
          </a:xfrm>
        </p:spPr>
        <p:txBody>
          <a:bodyPr/>
          <a:lstStyle/>
          <a:p>
            <a:r>
              <a:rPr lang="en-US" sz="2400" i="1" dirty="0" smtClean="0">
                <a:latin typeface="Arial Black"/>
                <a:cs typeface="Arial Black"/>
              </a:rPr>
              <a:t>Shift </a:t>
            </a:r>
            <a:r>
              <a:rPr lang="en-US" sz="2400" dirty="0" smtClean="0">
                <a:latin typeface="Arial Black"/>
                <a:cs typeface="Arial Black"/>
              </a:rPr>
              <a:t>LDRD Goal: Enable efficient full-core Monte Carlo reactor simulations on HPC platforms</a:t>
            </a:r>
            <a:endParaRPr lang="en-US" sz="2400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5" y="906030"/>
            <a:ext cx="5299075" cy="4762330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Current industry state-of-the-art methodology</a:t>
            </a:r>
          </a:p>
          <a:p>
            <a:pPr lvl="1"/>
            <a:r>
              <a:rPr lang="en-US" sz="2000" b="0" dirty="0" smtClean="0">
                <a:latin typeface="+mn-lt"/>
              </a:rPr>
              <a:t>Based on nodal framework (late 1970’s)</a:t>
            </a:r>
          </a:p>
          <a:p>
            <a:pPr lvl="1"/>
            <a:r>
              <a:rPr lang="en-US" sz="2000" b="0" dirty="0" smtClean="0">
                <a:latin typeface="+mn-lt"/>
              </a:rPr>
              <a:t>High-order transport at small scale, diffusion at large scale</a:t>
            </a:r>
          </a:p>
          <a:p>
            <a:pPr lvl="1"/>
            <a:r>
              <a:rPr lang="en-US" sz="2000" b="0" dirty="0" smtClean="0">
                <a:latin typeface="+mn-lt"/>
              </a:rPr>
              <a:t>Single workstation paradigm</a:t>
            </a:r>
          </a:p>
          <a:p>
            <a:pPr>
              <a:spcBef>
                <a:spcPts val="2200"/>
              </a:spcBef>
            </a:pPr>
            <a:r>
              <a:rPr lang="en-US" sz="2400" dirty="0" smtClean="0">
                <a:latin typeface="+mn-lt"/>
              </a:rPr>
              <a:t>Continuous-energy Monte Carlo (MC)</a:t>
            </a:r>
          </a:p>
          <a:p>
            <a:pPr lvl="1"/>
            <a:r>
              <a:rPr lang="en-US" sz="2000" b="0" dirty="0" smtClean="0">
                <a:latin typeface="+mn-lt"/>
              </a:rPr>
              <a:t>Explicit geometric, angular and nuclear </a:t>
            </a:r>
            <a:br>
              <a:rPr lang="en-US" sz="2000" b="0" dirty="0" smtClean="0">
                <a:latin typeface="+mn-lt"/>
              </a:rPr>
            </a:br>
            <a:r>
              <a:rPr lang="en-US" sz="2000" b="0" dirty="0" smtClean="0">
                <a:latin typeface="+mn-lt"/>
              </a:rPr>
              <a:t>data representation – </a:t>
            </a:r>
            <a:r>
              <a:rPr lang="en-US" sz="2000" dirty="0" smtClean="0">
                <a:solidFill>
                  <a:srgbClr val="006C3A"/>
                </a:solidFill>
                <a:latin typeface="+mn-lt"/>
              </a:rPr>
              <a:t>highly accurate</a:t>
            </a:r>
          </a:p>
          <a:p>
            <a:pPr lvl="1"/>
            <a:r>
              <a:rPr lang="en-US" sz="2000" b="0" dirty="0" smtClean="0">
                <a:latin typeface="+mn-lt"/>
              </a:rPr>
              <a:t>Avoids problem-dependent </a:t>
            </a:r>
            <a:r>
              <a:rPr lang="en-US" sz="2000" b="0" dirty="0" err="1" smtClean="0">
                <a:latin typeface="+mn-lt"/>
              </a:rPr>
              <a:t>multigroup</a:t>
            </a:r>
            <a:r>
              <a:rPr lang="en-US" sz="2000" b="0" dirty="0" smtClean="0">
                <a:latin typeface="+mn-lt"/>
              </a:rPr>
              <a:t> </a:t>
            </a:r>
            <a:br>
              <a:rPr lang="en-US" sz="2000" b="0" dirty="0" smtClean="0">
                <a:latin typeface="+mn-lt"/>
              </a:rPr>
            </a:br>
            <a:r>
              <a:rPr lang="en-US" sz="2000" b="0" dirty="0" err="1" smtClean="0">
                <a:latin typeface="+mn-lt"/>
              </a:rPr>
              <a:t>xs</a:t>
            </a:r>
            <a:r>
              <a:rPr lang="en-US" sz="2000" b="0" dirty="0" smtClean="0">
                <a:latin typeface="+mn-lt"/>
              </a:rPr>
              <a:t> processing – </a:t>
            </a:r>
            <a:r>
              <a:rPr lang="en-US" sz="2000" dirty="0" smtClean="0">
                <a:solidFill>
                  <a:srgbClr val="006C3A"/>
                </a:solidFill>
                <a:latin typeface="+mn-lt"/>
              </a:rPr>
              <a:t>easy to use</a:t>
            </a:r>
          </a:p>
          <a:p>
            <a:pPr lvl="1"/>
            <a:r>
              <a:rPr lang="en-US" sz="2000" b="0" dirty="0" smtClean="0">
                <a:latin typeface="+mn-lt"/>
              </a:rPr>
              <a:t>Computationally intensive –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considered prohibitive for “real” reactor analyses</a:t>
            </a:r>
          </a:p>
        </p:txBody>
      </p:sp>
      <p:pic>
        <p:nvPicPr>
          <p:cNvPr id="4" name="Picture 35" descr="pincell.newtmat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1859" y="1894922"/>
            <a:ext cx="369103" cy="36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e14_2d.png"/>
          <p:cNvPicPr>
            <a:picLocks noChangeAspect="1"/>
          </p:cNvPicPr>
          <p:nvPr/>
        </p:nvPicPr>
        <p:blipFill>
          <a:blip r:embed="rId4" cstate="print"/>
          <a:srcRect l="19547" t="9563" r="4500" b="14766"/>
          <a:stretch>
            <a:fillRect/>
          </a:stretch>
        </p:blipFill>
        <p:spPr bwMode="auto">
          <a:xfrm>
            <a:off x="6195650" y="1738207"/>
            <a:ext cx="685077" cy="68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30"/>
          <p:cNvGrpSpPr>
            <a:grpSpLocks noChangeAspect="1"/>
          </p:cNvGrpSpPr>
          <p:nvPr/>
        </p:nvGrpSpPr>
        <p:grpSpPr bwMode="auto">
          <a:xfrm>
            <a:off x="7553992" y="1480351"/>
            <a:ext cx="1237297" cy="1198245"/>
            <a:chOff x="450" y="1146"/>
            <a:chExt cx="2165" cy="20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31" descr="Picture3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" y="2190"/>
              <a:ext cx="1083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2" descr="Picture3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32" y="2189"/>
              <a:ext cx="1083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3" descr="Picture3c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32" y="1146"/>
              <a:ext cx="1083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4" descr="Picture3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0" y="1146"/>
              <a:ext cx="1083" cy="1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ight Arrow 10"/>
          <p:cNvSpPr/>
          <p:nvPr/>
        </p:nvSpPr>
        <p:spPr>
          <a:xfrm>
            <a:off x="5688788" y="1974002"/>
            <a:ext cx="327872" cy="210943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056730" y="1974002"/>
            <a:ext cx="324546" cy="210943"/>
          </a:xfrm>
          <a:prstGeom prst="righ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5039895" y="2283341"/>
            <a:ext cx="5533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</a:rPr>
              <a:t>pin cell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179329" y="2439399"/>
            <a:ext cx="7136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lattice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cell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625054" y="2713171"/>
            <a:ext cx="109517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nodal core model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4" descr="Copy of U-235"/>
          <p:cNvPicPr>
            <a:picLocks noChangeAspect="1" noChangeArrowheads="1"/>
          </p:cNvPicPr>
          <p:nvPr/>
        </p:nvPicPr>
        <p:blipFill>
          <a:blip r:embed="rId9" cstate="print"/>
          <a:srcRect l="11823" t="8255" r="13640" b="15331"/>
          <a:stretch>
            <a:fillRect/>
          </a:stretch>
        </p:blipFill>
        <p:spPr bwMode="auto">
          <a:xfrm>
            <a:off x="5334000" y="3061408"/>
            <a:ext cx="3153793" cy="249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096000" y="5438001"/>
            <a:ext cx="1828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U-235 fission cross section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81000" y="5791200"/>
            <a:ext cx="8229600" cy="533400"/>
          </a:xfrm>
          <a:prstGeom prst="roundRect">
            <a:avLst/>
          </a:prstGeom>
          <a:solidFill>
            <a:srgbClr val="006C3A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200"/>
              </a:spcBef>
            </a:pPr>
            <a:r>
              <a:rPr lang="en-US" sz="2000" dirty="0" smtClean="0">
                <a:solidFill>
                  <a:prstClr val="white"/>
                </a:solidFill>
                <a:latin typeface="Calibri"/>
              </a:rPr>
              <a:t>CHALLENGE: Prohibitive computational TIME and MEMORY requirements</a:t>
            </a:r>
            <a:endParaRPr lang="en-US" sz="2000" b="1" dirty="0" smtClea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966249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4" y="177800"/>
            <a:ext cx="8880475" cy="729430"/>
          </a:xfrm>
        </p:spPr>
        <p:txBody>
          <a:bodyPr/>
          <a:lstStyle/>
          <a:p>
            <a:r>
              <a:rPr lang="en-US" sz="2400" dirty="0" smtClean="0">
                <a:latin typeface="Arial Black"/>
                <a:cs typeface="Arial Black"/>
              </a:rPr>
              <a:t>FW</a:t>
            </a:r>
            <a:r>
              <a:rPr lang="en-US" sz="2400" dirty="0">
                <a:latin typeface="Arial Black"/>
                <a:cs typeface="Arial Black"/>
              </a:rPr>
              <a:t>-CADIS method </a:t>
            </a:r>
            <a:r>
              <a:rPr lang="en-US" sz="2400" dirty="0" smtClean="0">
                <a:latin typeface="Arial Black"/>
                <a:cs typeface="Arial Black"/>
              </a:rPr>
              <a:t>helps to overcome prohibitive computational TIME requirements</a:t>
            </a:r>
            <a:endParaRPr lang="en-US" sz="2400" dirty="0">
              <a:latin typeface="Arial Black"/>
              <a:cs typeface="Arial Black"/>
            </a:endParaRPr>
          </a:p>
        </p:txBody>
      </p:sp>
      <p:pic>
        <p:nvPicPr>
          <p:cNvPr id="5" name="Picture 4" descr="fig2b-edit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600200"/>
            <a:ext cx="2477969" cy="2366503"/>
          </a:xfrm>
          <a:prstGeom prst="rect">
            <a:avLst/>
          </a:prstGeom>
        </p:spPr>
      </p:pic>
      <p:pic>
        <p:nvPicPr>
          <p:cNvPr id="7" name="Picture 6" descr="fig2a-edit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" y="1600200"/>
            <a:ext cx="2477969" cy="236650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1265804"/>
            <a:ext cx="1905000" cy="304800"/>
          </a:xfrm>
          <a:prstGeom prst="roundRect">
            <a:avLst/>
          </a:prstGeom>
          <a:solidFill>
            <a:srgbClr val="006C3A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Calibri"/>
              </a:rPr>
              <a:t>Conventional MC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19400" y="1265804"/>
            <a:ext cx="1905000" cy="304800"/>
          </a:xfrm>
          <a:prstGeom prst="roundRect">
            <a:avLst/>
          </a:prstGeom>
          <a:solidFill>
            <a:srgbClr val="006C3A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45720" rtlCol="0" anchor="ctr"/>
          <a:lstStyle/>
          <a:p>
            <a:pPr algn="ctr"/>
            <a:r>
              <a:rPr lang="en-US" sz="1400" b="1" dirty="0" smtClean="0">
                <a:solidFill>
                  <a:prstClr val="white"/>
                </a:solidFill>
                <a:latin typeface="Calibri"/>
              </a:rPr>
              <a:t>MC w/FW-CADIS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3902350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Calibri"/>
              </a:rPr>
              <a:t>Statistical uncertainties in group 6 fluxes (0.15 to 0.275eV)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3776" y="1664208"/>
            <a:ext cx="822960" cy="228600"/>
          </a:xfrm>
          <a:prstGeom prst="roundRect">
            <a:avLst/>
          </a:prstGeom>
          <a:solidFill>
            <a:schemeClr val="accent2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300 min MC</a:t>
            </a:r>
            <a:endParaRPr lang="en-US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90304" y="1611851"/>
            <a:ext cx="1371600" cy="228600"/>
          </a:xfrm>
          <a:prstGeom prst="roundRect">
            <a:avLst/>
          </a:prstGeom>
          <a:solidFill>
            <a:schemeClr val="accent2">
              <a:lumMod val="7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 min DX + 250 min MC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25538"/>
              </p:ext>
            </p:extLst>
          </p:nvPr>
        </p:nvGraphicFramePr>
        <p:xfrm>
          <a:off x="457200" y="4343400"/>
          <a:ext cx="4191000" cy="190561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676400"/>
                <a:gridCol w="1218909"/>
                <a:gridCol w="1295691"/>
              </a:tblGrid>
              <a:tr h="34968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rgbClr val="006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MCNP</a:t>
                      </a:r>
                      <a:endParaRPr lang="en-US" b="1" dirty="0"/>
                    </a:p>
                  </a:txBody>
                  <a:tcPr anchor="ctr">
                    <a:solidFill>
                      <a:srgbClr val="006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FW-CADIS</a:t>
                      </a:r>
                      <a:endParaRPr lang="en-US" b="1" dirty="0"/>
                    </a:p>
                  </a:txBody>
                  <a:tcPr anchor="ctr">
                    <a:solidFill>
                      <a:srgbClr val="006C3A"/>
                    </a:solidFill>
                  </a:tcPr>
                </a:tc>
              </a:tr>
              <a:tr h="45265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Uncertainty</a:t>
                      </a:r>
                      <a:r>
                        <a:rPr lang="en-US" sz="1400" b="1" baseline="0" dirty="0" smtClean="0"/>
                        <a:t> range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6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0.6 – 16.2%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1.0 – 6.6%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49539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Time to &lt; 2% uncertainty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006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323 hrs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45 hrs</a:t>
                      </a:r>
                      <a:endParaRPr lang="en-US" sz="1400" b="1" dirty="0"/>
                    </a:p>
                  </a:txBody>
                  <a:tcPr anchor="ctr"/>
                </a:tc>
              </a:tr>
              <a:tr h="56904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Speed up</a:t>
                      </a:r>
                    </a:p>
                    <a:p>
                      <a:pPr algn="ctr"/>
                      <a:r>
                        <a:rPr lang="en-US" sz="1000" b="1" dirty="0" smtClean="0"/>
                        <a:t>(includes Denovo run time)</a:t>
                      </a:r>
                      <a:endParaRPr lang="en-US" sz="1000" b="1" dirty="0"/>
                    </a:p>
                  </a:txBody>
                  <a:tcPr anchor="ctr">
                    <a:solidFill>
                      <a:srgbClr val="006C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7.1*</a:t>
                      </a:r>
                      <a:endParaRPr lang="en-US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457200" y="6323500"/>
            <a:ext cx="4191000" cy="458300"/>
          </a:xfrm>
          <a:prstGeom prst="roundRect">
            <a:avLst/>
          </a:prstGeom>
          <a:solidFill>
            <a:srgbClr val="006C3A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prstClr val="white"/>
                </a:solidFill>
                <a:latin typeface="Calibri"/>
              </a:rPr>
              <a:t>*depending on computational parameters,</a:t>
            </a:r>
          </a:p>
          <a:p>
            <a:pPr algn="ctr"/>
            <a:r>
              <a:rPr lang="en-US" sz="1100" b="1" dirty="0" smtClean="0">
                <a:solidFill>
                  <a:prstClr val="white"/>
                </a:solidFill>
                <a:latin typeface="Calibri"/>
              </a:rPr>
              <a:t>the speed-up varied between 6 and 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660956"/>
            <a:ext cx="3848100" cy="2796286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286456" y="964153"/>
            <a:ext cx="4009944" cy="54366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+mn-lt"/>
              </a:rPr>
              <a:t>FW-CADIS currently used in MAVRIC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FW-CADIS </a:t>
            </a:r>
            <a:r>
              <a:rPr lang="en-US" sz="1600" dirty="0" smtClean="0">
                <a:latin typeface="+mn-lt"/>
              </a:rPr>
              <a:t>deterministic solution can be exploited in other ways:</a:t>
            </a:r>
          </a:p>
          <a:p>
            <a:r>
              <a:rPr lang="en-US" sz="1400" dirty="0" smtClean="0">
                <a:latin typeface="+mn-lt"/>
              </a:rPr>
              <a:t>Generate initial fission source and </a:t>
            </a:r>
            <a:r>
              <a:rPr lang="en-US" sz="1400" i="1" dirty="0" smtClean="0">
                <a:latin typeface="+mn-lt"/>
              </a:rPr>
              <a:t>k</a:t>
            </a:r>
            <a:r>
              <a:rPr lang="en-US" sz="1400" dirty="0" smtClean="0">
                <a:latin typeface="+mn-lt"/>
              </a:rPr>
              <a:t> for MC</a:t>
            </a:r>
          </a:p>
          <a:p>
            <a:pPr lvl="1">
              <a:lnSpc>
                <a:spcPct val="50000"/>
              </a:lnSpc>
              <a:spcBef>
                <a:spcPts val="600"/>
              </a:spcBef>
            </a:pPr>
            <a:r>
              <a:rPr lang="en-US" sz="1200" b="0" dirty="0" smtClean="0">
                <a:latin typeface="+mn-lt"/>
              </a:rPr>
              <a:t>accelerate source convergence</a:t>
            </a:r>
          </a:p>
          <a:p>
            <a:pPr lvl="1">
              <a:lnSpc>
                <a:spcPct val="50000"/>
              </a:lnSpc>
              <a:spcBef>
                <a:spcPts val="600"/>
              </a:spcBef>
            </a:pPr>
            <a:r>
              <a:rPr lang="en-US" sz="1200" b="0" dirty="0" smtClean="0">
                <a:latin typeface="+mn-lt"/>
              </a:rPr>
              <a:t>Improve convergence reliability</a:t>
            </a:r>
          </a:p>
          <a:p>
            <a:pPr>
              <a:defRPr/>
            </a:pPr>
            <a:endParaRPr lang="en-US" sz="1400" dirty="0" smtClean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endParaRPr lang="en-US" sz="1400" dirty="0" smtClean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endParaRPr lang="en-US" sz="1400" dirty="0" smtClean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endParaRPr lang="en-US" sz="1400" dirty="0" smtClean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Select </a:t>
            </a:r>
            <a:r>
              <a:rPr lang="en-US" sz="1400" dirty="0">
                <a:solidFill>
                  <a:prstClr val="black"/>
                </a:solidFill>
                <a:latin typeface="+mn-lt"/>
              </a:rPr>
              <a:t>domain </a:t>
            </a:r>
            <a:r>
              <a:rPr lang="en-US" sz="1400" dirty="0" smtClean="0">
                <a:solidFill>
                  <a:prstClr val="black"/>
                </a:solidFill>
                <a:latin typeface="+mn-lt"/>
              </a:rPr>
              <a:t>boundaries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b="0" dirty="0" smtClean="0">
                <a:solidFill>
                  <a:prstClr val="black"/>
                </a:solidFill>
                <a:latin typeface="+mn-lt"/>
              </a:rPr>
              <a:t>improve parallel load balancing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b="0" dirty="0" smtClean="0">
                <a:solidFill>
                  <a:prstClr val="black"/>
                </a:solidFill>
                <a:latin typeface="+mn-lt"/>
              </a:rPr>
              <a:t>reduce </a:t>
            </a:r>
            <a:r>
              <a:rPr lang="en-US" sz="1200" b="0" dirty="0">
                <a:solidFill>
                  <a:prstClr val="black"/>
                </a:solidFill>
                <a:latin typeface="+mn-lt"/>
              </a:rPr>
              <a:t>Monte Carlo run time</a:t>
            </a:r>
          </a:p>
          <a:p>
            <a:pPr lvl="1">
              <a:lnSpc>
                <a:spcPct val="50000"/>
              </a:lnSpc>
              <a:spcBef>
                <a:spcPts val="600"/>
              </a:spcBef>
            </a:pPr>
            <a:endParaRPr lang="en-US" sz="12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817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111124" y="177800"/>
            <a:ext cx="9032876" cy="729430"/>
          </a:xfrm>
        </p:spPr>
        <p:txBody>
          <a:bodyPr/>
          <a:lstStyle/>
          <a:p>
            <a:r>
              <a:rPr lang="en-US" sz="2400" dirty="0" smtClean="0">
                <a:latin typeface="Arial Black"/>
                <a:cs typeface="Arial Black"/>
              </a:rPr>
              <a:t>Domain decomposition parallelism overcomes prohibitive computational MEMORY requirements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7" y="1295400"/>
            <a:ext cx="8791448" cy="3989832"/>
          </a:xfrm>
          <a:prstGeom prst="rect">
            <a:avLst/>
          </a:prstGeom>
        </p:spPr>
      </p:pic>
      <p:sp>
        <p:nvSpPr>
          <p:cNvPr id="39" name="Content Placeholder 2"/>
          <p:cNvSpPr txBox="1">
            <a:spLocks/>
          </p:cNvSpPr>
          <p:nvPr/>
        </p:nvSpPr>
        <p:spPr>
          <a:xfrm>
            <a:off x="228600" y="1219200"/>
            <a:ext cx="4114800" cy="1524000"/>
          </a:xfrm>
          <a:prstGeom prst="rect">
            <a:avLst/>
          </a:prstGeom>
        </p:spPr>
        <p:txBody>
          <a:bodyPr/>
          <a:lstStyle>
            <a:lvl1pPr marL="230188" indent="-230188" algn="l" rtl="0" fontAlgn="base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625475" indent="-279400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sz="24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30188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•"/>
              <a:defRPr sz="2000"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144588" indent="-173038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–"/>
              <a:defRPr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2725" indent="-2222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Novel multi-set overlapping domain (MSOD) parallel algorithm implemented in new Monte Carlo code - </a:t>
            </a:r>
            <a:r>
              <a:rPr lang="en-US" sz="1800" i="1" dirty="0" smtClean="0">
                <a:solidFill>
                  <a:prstClr val="black"/>
                </a:solidFill>
                <a:latin typeface="Calibri"/>
              </a:rPr>
              <a:t>Shift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95400" y="6019800"/>
            <a:ext cx="5943600" cy="381000"/>
          </a:xfrm>
          <a:prstGeom prst="roundRect">
            <a:avLst/>
          </a:prstGeom>
          <a:solidFill>
            <a:srgbClr val="006C3A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2200"/>
              </a:spcBef>
            </a:pPr>
            <a:r>
              <a:rPr lang="en-US" sz="800" dirty="0" smtClean="0">
                <a:solidFill>
                  <a:prstClr val="white"/>
                </a:solidFill>
              </a:rPr>
              <a:t>J.C</a:t>
            </a:r>
            <a:r>
              <a:rPr lang="en-US" sz="800" dirty="0">
                <a:solidFill>
                  <a:prstClr val="white"/>
                </a:solidFill>
              </a:rPr>
              <a:t>. WAGNER, S.W. MOSHER, T.M. EVANS, D.E. PEPLOW, and J.A. TURNER, “Hybrid and Parallel Domain-Decomposition Methods Development to Enable Monte Carlo for Reactor Analyses,” accepted for publication in Progress Nucl. Sci. Technol.</a:t>
            </a:r>
            <a:endParaRPr lang="en-US" sz="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389602"/>
            <a:ext cx="861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  <a:latin typeface="Calibri"/>
              </a:rPr>
              <a:t>Pictorial 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representation of MSOD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parallel decomposition. Here the core geometry is decomposed into N</a:t>
            </a:r>
            <a:r>
              <a:rPr lang="en-US" sz="1000" baseline="-250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= 4 sets. Each set has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N</a:t>
            </a:r>
            <a:r>
              <a:rPr lang="en-US" sz="1000" baseline="-250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blocks with overlapping regions such that the total number of parallel domains is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N</a:t>
            </a:r>
            <a:r>
              <a:rPr lang="en-US" sz="1000" baseline="-25000" dirty="0" err="1">
                <a:solidFill>
                  <a:prstClr val="black"/>
                </a:solidFill>
                <a:latin typeface="Calibri"/>
              </a:rPr>
              <a:t>b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× N</a:t>
            </a:r>
            <a:r>
              <a:rPr lang="en-US" sz="1000" baseline="-250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. Particles are decomposed across sets where the number of particles per set is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N</a:t>
            </a:r>
            <a:r>
              <a:rPr lang="en-US" sz="1000" baseline="-25000" dirty="0" err="1">
                <a:solidFill>
                  <a:prstClr val="black"/>
                </a:solidFill>
                <a:latin typeface="Calibri"/>
              </a:rPr>
              <a:t>p,s</a:t>
            </a:r>
            <a:r>
              <a:rPr lang="en-US" sz="1000" baseline="-25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=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N</a:t>
            </a:r>
            <a:r>
              <a:rPr lang="en-US" sz="1000" baseline="-25000" dirty="0" err="1">
                <a:solidFill>
                  <a:prstClr val="black"/>
                </a:solidFill>
                <a:latin typeface="Calibri"/>
              </a:rPr>
              <a:t>p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/ N</a:t>
            </a:r>
            <a:r>
              <a:rPr lang="en-US" sz="1000" baseline="-25000" dirty="0">
                <a:solidFill>
                  <a:prstClr val="black"/>
                </a:solidFill>
                <a:latin typeface="Calibri"/>
              </a:rPr>
              <a:t>s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. Each block can define an overlapping domain (shown in inset) to reduce block-to-block communication for particles that scatter at the interfaces between blocks. </a:t>
            </a:r>
          </a:p>
        </p:txBody>
      </p:sp>
    </p:spTree>
    <p:extLst>
      <p:ext uri="{BB962C8B-B14F-4D97-AF65-F5344CB8AC3E}">
        <p14:creationId xmlns:p14="http://schemas.microsoft.com/office/powerpoint/2010/main" val="219039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Consolidate Monte Carlo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73" y="798197"/>
            <a:ext cx="7919605" cy="56963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Modularize and migrate existing features to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modern framework (i.e. Shift)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Do not re-invent or re-develop established reliable components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Remove historic limitations based on past computing resources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Preserve existing SCALE Monte Carlo functionality within one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code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Improve integral capability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(e.g., n, gamma heating)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Reduce user confusion</a:t>
            </a:r>
          </a:p>
          <a:p>
            <a:pPr lvl="1">
              <a:lnSpc>
                <a:spcPct val="10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Reduce maintenance and future development costs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Generate clear user input /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output</a:t>
            </a:r>
          </a:p>
          <a:p>
            <a:pPr>
              <a:lnSpc>
                <a:spcPct val="10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Consistency in validation for all problem domains will be improved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70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861383"/>
              </p:ext>
            </p:extLst>
          </p:nvPr>
        </p:nvGraphicFramePr>
        <p:xfrm>
          <a:off x="93579" y="935790"/>
          <a:ext cx="9023688" cy="5307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754053"/>
          </a:xfrm>
        </p:spPr>
        <p:txBody>
          <a:bodyPr/>
          <a:lstStyle/>
          <a:p>
            <a:r>
              <a:rPr lang="en-US" i="1" dirty="0" smtClean="0"/>
              <a:t>Shift</a:t>
            </a:r>
            <a:r>
              <a:rPr lang="en-US" dirty="0" smtClean="0"/>
              <a:t> Evolution</a:t>
            </a:r>
            <a:br>
              <a:rPr lang="en-US" dirty="0" smtClean="0"/>
            </a:br>
            <a:r>
              <a:rPr lang="en-US" sz="2000" dirty="0" smtClean="0"/>
              <a:t>(integrate existing features into modern framework)</a:t>
            </a:r>
            <a:endParaRPr lang="en-US" sz="2800" dirty="0"/>
          </a:p>
        </p:txBody>
      </p:sp>
      <p:sp>
        <p:nvSpPr>
          <p:cNvPr id="12" name="7-Point Star 11"/>
          <p:cNvSpPr/>
          <p:nvPr/>
        </p:nvSpPr>
        <p:spPr>
          <a:xfrm rot="2077284">
            <a:off x="7688250" y="194732"/>
            <a:ext cx="1777155" cy="1095175"/>
          </a:xfrm>
          <a:prstGeom prst="star7">
            <a:avLst>
              <a:gd name="adj" fmla="val 33678"/>
              <a:gd name="hf" fmla="val 102572"/>
              <a:gd name="vf" fmla="val 10521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View as animation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5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DBE093-D944-CE4D-9398-3D1EF557D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CEE9C8-BA4E-EE47-B0B7-B2E45FCCF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30789D-1F2A-D149-BAF8-01CC1D225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DFE280-BFF9-784C-8638-9F727D54C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04C4FE-1DD6-E446-ABCD-0035403FF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9288A-B8E3-FB44-B83D-6A137ACDD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AC86F-6F5B-9B4E-953D-7A903ABD3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FF7C4-C94F-0346-BF98-95982FD43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9CE3D-0533-7C48-9B99-A792A3F7C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BCDE18-01DD-7543-815D-8A3DA902C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935AE8-FD6C-C045-8FF2-2744FD7A1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9743F3-7BA6-ED4C-9FD1-E9B553A95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667CC9-9687-9140-9637-1172348CE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96CB94-783B-1647-9C3F-805102EA7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59DB31-1641-0F49-BAF4-3956BE266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3B31AC-66AF-EB47-8DA1-3989AFFD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E1A3F-9321-824C-AE8E-92428D6F4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B02C6-52C2-954B-942B-A80DE2397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E3FD6E-0A7F-4A44-B708-EF758EF08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05A6AE-45C3-2049-87DE-C32E3A46D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8C1FD4-A937-C648-A123-DBEE8D503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A1652D-5F66-AF49-B4B5-2BDA5CF87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102BD9-9716-2746-AA76-EAD42388EA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F4F72C-9661-AB44-B1D4-6D1DE874A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C5B0D9-8F8B-EA46-B8D1-F3B85ABB0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BB57DE-695E-FF4A-9A9F-AFFD3692C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DE3B5E-4810-984C-BDB0-0B9F87EC4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Questions / Discussion</a:t>
            </a:r>
            <a:endParaRPr lang="en-US" dirty="0"/>
          </a:p>
        </p:txBody>
      </p:sp>
      <p:pic>
        <p:nvPicPr>
          <p:cNvPr id="5" name="Picture 4" descr="scale logo 2011 word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69" y="1386500"/>
            <a:ext cx="5044145" cy="41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0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KENO Enhancements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865377"/>
            <a:ext cx="4696483" cy="1442446"/>
          </a:xfrm>
        </p:spPr>
        <p:txBody>
          <a:bodyPr/>
          <a:lstStyle/>
          <a:p>
            <a:r>
              <a:rPr lang="en-US" dirty="0" smtClean="0"/>
              <a:t>Parallel KENO for SCALE 6.2</a:t>
            </a:r>
            <a:endParaRPr lang="en-US" dirty="0" smtClean="0"/>
          </a:p>
          <a:p>
            <a:r>
              <a:rPr lang="en-US" dirty="0" smtClean="0"/>
              <a:t>Fission source convergence diagnostics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77" y="1045133"/>
            <a:ext cx="3689556" cy="2168442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471" y="3226533"/>
            <a:ext cx="4582529" cy="34898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5429706" y="3783724"/>
            <a:ext cx="1568005" cy="6867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Parallel</a:t>
            </a:r>
          </a:p>
          <a:p>
            <a:pPr algn="ctr"/>
            <a:r>
              <a:rPr lang="en-US" dirty="0" smtClean="0"/>
              <a:t>Speed-up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"/>
          <a:stretch>
            <a:fillRect/>
          </a:stretch>
        </p:blipFill>
        <p:spPr bwMode="auto">
          <a:xfrm>
            <a:off x="0" y="3032164"/>
            <a:ext cx="4645591" cy="33078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1383479" y="3210479"/>
            <a:ext cx="1998748" cy="13636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Fission source convergence for different benchmark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0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r>
              <a:rPr lang="en-US" dirty="0" smtClean="0"/>
              <a:t>Fission Source Visualization</a:t>
            </a:r>
            <a:br>
              <a:rPr lang="en-US" dirty="0" smtClean="0"/>
            </a:br>
            <a:r>
              <a:rPr lang="en-US" dirty="0" smtClean="0"/>
              <a:t>OECD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87313"/>
          </a:xfrm>
        </p:spPr>
        <p:txBody>
          <a:bodyPr/>
          <a:lstStyle/>
          <a:p>
            <a:r>
              <a:rPr lang="en-US" dirty="0" smtClean="0"/>
              <a:t>Generation 1</a:t>
            </a:r>
            <a:endParaRPr lang="en-US" dirty="0"/>
          </a:p>
        </p:txBody>
      </p:sp>
      <p:pic>
        <p:nvPicPr>
          <p:cNvPr id="5" name="Picture 4" descr="MG_gen_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461"/>
            <a:ext cx="9144000" cy="48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8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r>
              <a:rPr lang="en-US" dirty="0"/>
              <a:t>Fission Source Visualization</a:t>
            </a:r>
            <a:br>
              <a:rPr lang="en-US" dirty="0"/>
            </a:br>
            <a:r>
              <a:rPr lang="en-US" dirty="0" smtClean="0"/>
              <a:t>OECD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87313"/>
          </a:xfrm>
        </p:spPr>
        <p:txBody>
          <a:bodyPr/>
          <a:lstStyle/>
          <a:p>
            <a:r>
              <a:rPr lang="en-US" dirty="0" smtClean="0"/>
              <a:t>Generation 50</a:t>
            </a:r>
            <a:endParaRPr lang="en-US" dirty="0"/>
          </a:p>
        </p:txBody>
      </p:sp>
      <p:pic>
        <p:nvPicPr>
          <p:cNvPr id="4" name="Picture 3" descr="MG_gen_5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461"/>
            <a:ext cx="9144000" cy="48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4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r>
              <a:rPr lang="en-US" dirty="0"/>
              <a:t>Fission Source Visualization</a:t>
            </a:r>
            <a:br>
              <a:rPr lang="en-US" dirty="0"/>
            </a:br>
            <a:r>
              <a:rPr lang="en-US" dirty="0" smtClean="0"/>
              <a:t>OECD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87313"/>
          </a:xfrm>
        </p:spPr>
        <p:txBody>
          <a:bodyPr/>
          <a:lstStyle/>
          <a:p>
            <a:r>
              <a:rPr lang="en-US" dirty="0" smtClean="0"/>
              <a:t>Generation 100</a:t>
            </a:r>
            <a:endParaRPr lang="en-US" dirty="0"/>
          </a:p>
        </p:txBody>
      </p:sp>
      <p:pic>
        <p:nvPicPr>
          <p:cNvPr id="4" name="Picture 3" descr="MG_gen_1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461"/>
            <a:ext cx="9144000" cy="48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9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r>
              <a:rPr lang="en-US" dirty="0"/>
              <a:t>Fission Source Visualization</a:t>
            </a:r>
            <a:br>
              <a:rPr lang="en-US" dirty="0"/>
            </a:br>
            <a:r>
              <a:rPr lang="en-US" dirty="0" smtClean="0"/>
              <a:t>OECD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87313"/>
          </a:xfrm>
        </p:spPr>
        <p:txBody>
          <a:bodyPr/>
          <a:lstStyle/>
          <a:p>
            <a:r>
              <a:rPr lang="en-US" dirty="0" smtClean="0"/>
              <a:t>Generation 250</a:t>
            </a:r>
            <a:endParaRPr lang="en-US" dirty="0"/>
          </a:p>
        </p:txBody>
      </p:sp>
      <p:pic>
        <p:nvPicPr>
          <p:cNvPr id="4" name="Picture 3" descr="MG_gen_25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3461"/>
            <a:ext cx="9144000" cy="48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4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r>
              <a:rPr lang="en-US" dirty="0"/>
              <a:t>Fission Source Visualization</a:t>
            </a:r>
            <a:br>
              <a:rPr lang="en-US" dirty="0"/>
            </a:br>
            <a:r>
              <a:rPr lang="en-US" dirty="0" smtClean="0"/>
              <a:t>OECD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87313"/>
          </a:xfrm>
        </p:spPr>
        <p:txBody>
          <a:bodyPr/>
          <a:lstStyle/>
          <a:p>
            <a:r>
              <a:rPr lang="en-US" dirty="0" smtClean="0"/>
              <a:t>Generation 500</a:t>
            </a:r>
          </a:p>
        </p:txBody>
      </p:sp>
      <p:pic>
        <p:nvPicPr>
          <p:cNvPr id="4" name="Picture 3" descr="MG_gen_5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820"/>
            <a:ext cx="9144000" cy="48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53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888705"/>
          </a:xfrm>
        </p:spPr>
        <p:txBody>
          <a:bodyPr/>
          <a:lstStyle/>
          <a:p>
            <a:r>
              <a:rPr lang="en-US" dirty="0"/>
              <a:t>Fission Source Visualization</a:t>
            </a:r>
            <a:br>
              <a:rPr lang="en-US" dirty="0"/>
            </a:br>
            <a:r>
              <a:rPr lang="en-US" dirty="0" smtClean="0"/>
              <a:t>OECD Benchmark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344823"/>
            <a:ext cx="8229600" cy="487313"/>
          </a:xfrm>
        </p:spPr>
        <p:txBody>
          <a:bodyPr/>
          <a:lstStyle/>
          <a:p>
            <a:r>
              <a:rPr lang="en-US" dirty="0" smtClean="0"/>
              <a:t>Generation 1000</a:t>
            </a:r>
            <a:endParaRPr lang="en-US" dirty="0"/>
          </a:p>
        </p:txBody>
      </p:sp>
      <p:pic>
        <p:nvPicPr>
          <p:cNvPr id="4" name="Picture 3" descr="MG_gen_100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5817"/>
            <a:ext cx="9144000" cy="485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7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Continuous-Energy </a:t>
            </a:r>
            <a:r>
              <a:rPr lang="en-US" dirty="0" smtClean="0"/>
              <a:t>Shielding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73" y="636300"/>
            <a:ext cx="8229600" cy="16764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Extending KENO continuous-energy physics to MAVRIC neutron-gamma shielding calculation with automated variance reduction</a:t>
            </a:r>
          </a:p>
          <a:p>
            <a:r>
              <a:rPr lang="en-US" dirty="0" smtClean="0"/>
              <a:t>Creating SCALE CE Modular </a:t>
            </a:r>
            <a:r>
              <a:rPr lang="en-US" dirty="0"/>
              <a:t>P</a:t>
            </a:r>
            <a:r>
              <a:rPr lang="en-US" dirty="0" smtClean="0"/>
              <a:t>hysics Package (SCEMPP)</a:t>
            </a:r>
          </a:p>
          <a:p>
            <a:r>
              <a:rPr lang="en-US" dirty="0" smtClean="0"/>
              <a:t>Interrogating and improving SCALE CE data and AMPX processing codes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78" y="2450250"/>
            <a:ext cx="3636211" cy="28570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60422" y="5216513"/>
            <a:ext cx="434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The representation of a cobalt-60 source using the SCALE 47-group and 19-group structures. The actual cobalt lines are also shown as black dotted lines. 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90" y="2685736"/>
            <a:ext cx="3703052" cy="2937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5793995"/>
            <a:ext cx="3962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F81BD"/>
                </a:solidFill>
              </a:rPr>
              <a:t>Ratio of the 47-group MG computed dose rates to </a:t>
            </a:r>
            <a:r>
              <a:rPr lang="en-US" dirty="0" smtClean="0">
                <a:solidFill>
                  <a:srgbClr val="4F81BD"/>
                </a:solidFill>
              </a:rPr>
              <a:t>the CE </a:t>
            </a:r>
            <a:r>
              <a:rPr lang="en-US" dirty="0">
                <a:solidFill>
                  <a:srgbClr val="4F81BD"/>
                </a:solidFill>
              </a:rPr>
              <a:t>dose rates </a:t>
            </a:r>
          </a:p>
        </p:txBody>
      </p:sp>
    </p:spTree>
    <p:extLst>
      <p:ext uri="{BB962C8B-B14F-4D97-AF65-F5344CB8AC3E}">
        <p14:creationId xmlns:p14="http://schemas.microsoft.com/office/powerpoint/2010/main" val="382642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2EA1F5C431304EB32A284DA5AE9CFB" ma:contentTypeVersion="0" ma:contentTypeDescription="Create a new document." ma:contentTypeScope="" ma:versionID="ed96aa990e4e3c7c739b5fcc9e40c55a">
  <xsd:schema xmlns:xsd="http://www.w3.org/2001/XMLSchema" xmlns:p="http://schemas.microsoft.com/office/2006/metadata/properties" targetNamespace="http://schemas.microsoft.com/office/2006/metadata/properties" ma:root="true" ma:fieldsID="74a34f8ae59ef3969074a5355025be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58D0DBB-44F6-41B8-8457-1DCFD0961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64EBE1-8123-4FD4-8BEE-9ABB02307A8A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2F4B718-FA95-4C35-A396-B81796EDA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33266</TotalTime>
  <Words>905</Words>
  <Application>Microsoft Macintosh PowerPoint</Application>
  <PresentationFormat>On-screen Show (4:3)</PresentationFormat>
  <Paragraphs>177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Advances in SCALE Monte Carlo Methods</vt:lpstr>
      <vt:lpstr>KENO Enhancements </vt:lpstr>
      <vt:lpstr>Fission Source Visualization OECD Benchmark</vt:lpstr>
      <vt:lpstr>Fission Source Visualization OECD Benchmark</vt:lpstr>
      <vt:lpstr>Fission Source Visualization OECD Benchmark</vt:lpstr>
      <vt:lpstr>Fission Source Visualization OECD Benchmark</vt:lpstr>
      <vt:lpstr>Fission Source Visualization OECD Benchmark</vt:lpstr>
      <vt:lpstr>Fission Source Visualization OECD Benchmark</vt:lpstr>
      <vt:lpstr>Continuous-Energy Shielding</vt:lpstr>
      <vt:lpstr>Sensitivity and Uncertainty Analysis</vt:lpstr>
      <vt:lpstr>Other Developments for SCALE 6.2</vt:lpstr>
      <vt:lpstr>SCALE Monte Carlo Evolution  through SCALE 6.2</vt:lpstr>
      <vt:lpstr>New Parallel Monte Carlo code, Shift</vt:lpstr>
      <vt:lpstr>Shift LDRD Goal: Enable efficient full-core Monte Carlo reactor simulations on HPC platforms</vt:lpstr>
      <vt:lpstr>FW-CADIS method helps to overcome prohibitive computational TIME requirements</vt:lpstr>
      <vt:lpstr>Domain decomposition parallelism overcomes prohibitive computational MEMORY requirements</vt:lpstr>
      <vt:lpstr>Consolidate Monte Carlo Codes</vt:lpstr>
      <vt:lpstr>Shift Evolution (integrate existing features into modern framework)</vt:lpstr>
      <vt:lpstr>Questions / Discussion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Rearden, Bradley T.</cp:lastModifiedBy>
  <cp:revision>518</cp:revision>
  <cp:lastPrinted>2012-06-29T01:51:59Z</cp:lastPrinted>
  <dcterms:created xsi:type="dcterms:W3CDTF">2012-02-23T21:19:24Z</dcterms:created>
  <dcterms:modified xsi:type="dcterms:W3CDTF">2012-09-17T10:31:13Z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0x010100B92EA1F5C431304EB32A284DA5AE9CFB</vt:lpwstr>
  </property>
</Properties>
</file>